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24.svg" ContentType="image/svg+xml"/>
  <Override PartName="/ppt/media/image2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0" r:id="rId4"/>
    <p:sldId id="257" r:id="rId5"/>
    <p:sldId id="270" r:id="rId6"/>
    <p:sldId id="258" r:id="rId7"/>
    <p:sldId id="259" r:id="rId8"/>
    <p:sldId id="262" r:id="rId9"/>
    <p:sldId id="274" r:id="rId10"/>
    <p:sldId id="271" r:id="rId11"/>
    <p:sldId id="273" r:id="rId12"/>
    <p:sldId id="276" r:id="rId13"/>
    <p:sldId id="277" r:id="rId14"/>
    <p:sldId id="278" r:id="rId15"/>
    <p:sldId id="279" r:id="rId16"/>
    <p:sldId id="280" r:id="rId17"/>
    <p:sldId id="266" r:id="rId18"/>
  </p:sldIdLst>
  <p:sldSz cx="18288000" cy="10287000"/>
  <p:notesSz cx="6858000" cy="9144000"/>
  <p:embeddedFontLst>
    <p:embeddedFont>
      <p:font typeface="Garamond" panose="02020404030301010803"/>
      <p:regular r:id="rId22"/>
      <p:bold r:id="rId23"/>
      <p:italic r:id="rId24"/>
    </p:embeddedFont>
    <p:embeddedFont>
      <p:font typeface="Computer Says No" panose="00000400000000000000"/>
      <p:regular r:id="rId25"/>
    </p:embeddedFont>
    <p:embeddedFont>
      <p:font typeface="Poppins Light" panose="00000400000000000000"/>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4"/>
        <p:guide pos="289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png"/><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txBody>
          <a:bodyPr/>
          <a:p>
            <a:pPr algn="ctr">
              <a:lnSpc>
                <a:spcPts val="3450"/>
              </a:lnSpc>
            </a:pPr>
            <a:endParaRPr lang="en-US"/>
          </a:p>
        </p:txBody>
      </p:sp>
      <p:sp>
        <p:nvSpPr>
          <p:cNvPr id="3" name="Freeform 3"/>
          <p:cNvSpPr/>
          <p:nvPr/>
        </p:nvSpPr>
        <p:spPr>
          <a:xfrm>
            <a:off x="-2819248" y="6134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7162525" y="-2171441"/>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7" name="Freeform 7"/>
          <p:cNvSpPr/>
          <p:nvPr/>
        </p:nvSpPr>
        <p:spPr>
          <a:xfrm>
            <a:off x="-76040" y="373061"/>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8" name="Freeform 8"/>
          <p:cNvSpPr/>
          <p:nvPr/>
        </p:nvSpPr>
        <p:spPr>
          <a:xfrm>
            <a:off x="5029044" y="8038800"/>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pic>
        <p:nvPicPr>
          <p:cNvPr id="13" name="Picture 12" descr="nguism_deepfake_4k_hdr_00cacbff-2765-437e-b8ed-660117fd91f0"/>
          <p:cNvPicPr>
            <a:picLocks noChangeAspect="1"/>
          </p:cNvPicPr>
          <p:nvPr/>
        </p:nvPicPr>
        <p:blipFill>
          <a:blip r:embed="rId6">
            <a:alphaModFix amt="80000"/>
          </a:blip>
          <a:stretch>
            <a:fillRect/>
          </a:stretch>
        </p:blipFill>
        <p:spPr>
          <a:xfrm>
            <a:off x="11887200" y="266700"/>
            <a:ext cx="6365240" cy="6365240"/>
          </a:xfrm>
          <a:prstGeom prst="rect">
            <a:avLst/>
          </a:prstGeom>
          <a:effectLst>
            <a:outerShdw blurRad="50800" dist="38100" dir="2700000" algn="tl" rotWithShape="0">
              <a:prstClr val="black">
                <a:alpha val="40000"/>
              </a:prstClr>
            </a:outerShdw>
          </a:effectLst>
        </p:spPr>
      </p:pic>
      <p:sp>
        <p:nvSpPr>
          <p:cNvPr id="15" name="Text Box 14"/>
          <p:cNvSpPr txBox="1"/>
          <p:nvPr/>
        </p:nvSpPr>
        <p:spPr>
          <a:xfrm>
            <a:off x="5105400" y="749300"/>
            <a:ext cx="2155190" cy="551180"/>
          </a:xfrm>
          <a:prstGeom prst="rect">
            <a:avLst/>
          </a:prstGeom>
          <a:noFill/>
        </p:spPr>
        <p:txBody>
          <a:bodyPr wrap="square" rtlCol="0">
            <a:noAutofit/>
          </a:bodyPr>
          <a:p>
            <a:r>
              <a:rPr lang="en-US" sz="2000" b="1">
                <a:solidFill>
                  <a:srgbClr val="FFFFFF"/>
                </a:solidFill>
                <a:latin typeface="Canva Sans Bold" panose="020B0803030501040103"/>
                <a:sym typeface="+mn-ea"/>
              </a:rPr>
              <a:t>ORGANIZED</a:t>
            </a:r>
            <a:r>
              <a:rPr lang="en-IN" altLang="en-US" sz="2000" b="1">
                <a:solidFill>
                  <a:srgbClr val="FFFFFF"/>
                </a:solidFill>
                <a:latin typeface="Canva Sans Bold" panose="020B0803030501040103"/>
                <a:sym typeface="+mn-ea"/>
              </a:rPr>
              <a:t> </a:t>
            </a:r>
            <a:r>
              <a:rPr lang="en-US" sz="2000" b="1">
                <a:solidFill>
                  <a:srgbClr val="FFFFFF"/>
                </a:solidFill>
                <a:latin typeface="Canva Sans Bold" panose="020B0803030501040103"/>
                <a:sym typeface="+mn-ea"/>
              </a:rPr>
              <a:t>BY</a:t>
            </a:r>
            <a:endParaRPr lang="en-US">
              <a:solidFill>
                <a:srgbClr val="FFFFFF"/>
              </a:solidFill>
              <a:latin typeface="Canva Sans Bold" panose="020B0803030501040103"/>
              <a:sym typeface="+mn-ea"/>
            </a:endParaRPr>
          </a:p>
          <a:p>
            <a:endParaRPr lang="en-US"/>
          </a:p>
          <a:p>
            <a:endParaRPr lang="en-US"/>
          </a:p>
        </p:txBody>
      </p:sp>
      <p:sp>
        <p:nvSpPr>
          <p:cNvPr id="16" name="Freeform 8"/>
          <p:cNvSpPr/>
          <p:nvPr/>
        </p:nvSpPr>
        <p:spPr>
          <a:xfrm>
            <a:off x="5029200" y="1040765"/>
            <a:ext cx="1988820" cy="1378585"/>
          </a:xfrm>
          <a:custGeom>
            <a:avLst/>
            <a:gdLst/>
            <a:ahLst/>
            <a:cxnLst/>
            <a:rect l="l" t="t" r="r" b="b"/>
            <a:pathLst>
              <a:path w="1887570" h="1887570">
                <a:moveTo>
                  <a:pt x="0" y="0"/>
                </a:moveTo>
                <a:lnTo>
                  <a:pt x="1887570" y="0"/>
                </a:lnTo>
                <a:lnTo>
                  <a:pt x="1887570" y="1887570"/>
                </a:lnTo>
                <a:lnTo>
                  <a:pt x="0" y="1887570"/>
                </a:lnTo>
                <a:lnTo>
                  <a:pt x="0" y="0"/>
                </a:lnTo>
                <a:close/>
              </a:path>
            </a:pathLst>
          </a:custGeom>
          <a:blipFill>
            <a:blip r:embed="rId7"/>
            <a:stretch>
              <a:fillRect/>
            </a:stretch>
          </a:blipFill>
        </p:spPr>
      </p:sp>
      <p:sp>
        <p:nvSpPr>
          <p:cNvPr id="19" name="Text Box 18"/>
          <p:cNvSpPr txBox="1"/>
          <p:nvPr/>
        </p:nvSpPr>
        <p:spPr>
          <a:xfrm>
            <a:off x="4601845" y="2247900"/>
            <a:ext cx="6096000" cy="368300"/>
          </a:xfrm>
          <a:prstGeom prst="rect">
            <a:avLst/>
          </a:prstGeom>
          <a:noFill/>
        </p:spPr>
        <p:txBody>
          <a:bodyPr wrap="square" rtlCol="0">
            <a:spAutoFit/>
          </a:bodyPr>
          <a:p>
            <a:r>
              <a:rPr lang="en-IN" altLang="en-US" b="1">
                <a:solidFill>
                  <a:srgbClr val="00B050"/>
                </a:solidFill>
              </a:rPr>
              <a:t>School of Computer Engineering</a:t>
            </a:r>
            <a:endParaRPr lang="en-IN" altLang="en-US" b="1">
              <a:solidFill>
                <a:srgbClr val="00B050"/>
              </a:solidFill>
            </a:endParaRPr>
          </a:p>
        </p:txBody>
      </p:sp>
      <p:sp>
        <p:nvSpPr>
          <p:cNvPr id="20" name="Text Box 19"/>
          <p:cNvSpPr txBox="1"/>
          <p:nvPr/>
        </p:nvSpPr>
        <p:spPr>
          <a:xfrm>
            <a:off x="2894965" y="2774315"/>
            <a:ext cx="8465820" cy="3384550"/>
          </a:xfrm>
          <a:prstGeom prst="rect">
            <a:avLst/>
          </a:prstGeom>
          <a:noFill/>
        </p:spPr>
        <p:txBody>
          <a:bodyPr wrap="square" rtlCol="0">
            <a:noAutofit/>
          </a:bodyPr>
          <a:p>
            <a:r>
              <a:rPr lang="en-IN" altLang="en-US" sz="6600" b="1">
                <a:solidFill>
                  <a:srgbClr val="FFC000"/>
                </a:solidFill>
              </a:rPr>
              <a:t>DEEPFAKE DETECTION</a:t>
            </a:r>
            <a:endParaRPr lang="en-IN" altLang="en-US" sz="6600" b="1">
              <a:solidFill>
                <a:srgbClr val="FFC000"/>
              </a:solidFill>
            </a:endParaRPr>
          </a:p>
          <a:p>
            <a:r>
              <a:rPr lang="en-IN" altLang="en-US" sz="6600" b="1">
                <a:solidFill>
                  <a:srgbClr val="FFC000"/>
                </a:solidFill>
              </a:rPr>
              <a:t>              USING</a:t>
            </a:r>
            <a:endParaRPr lang="en-IN" altLang="en-US" sz="6600" b="1">
              <a:solidFill>
                <a:srgbClr val="FFC000"/>
              </a:solidFill>
            </a:endParaRPr>
          </a:p>
          <a:p>
            <a:r>
              <a:rPr lang="en-IN" altLang="en-US" sz="6600" b="1">
                <a:solidFill>
                  <a:srgbClr val="FFC000"/>
                </a:solidFill>
              </a:rPr>
              <a:t>Artificial Intelligence</a:t>
            </a:r>
            <a:endParaRPr lang="en-IN" altLang="en-US" sz="6600" b="1">
              <a:solidFill>
                <a:srgbClr val="FFC000"/>
              </a:solidFill>
            </a:endParaRPr>
          </a:p>
        </p:txBody>
      </p:sp>
      <p:sp>
        <p:nvSpPr>
          <p:cNvPr id="21" name="Text Box 20"/>
          <p:cNvSpPr txBox="1"/>
          <p:nvPr/>
        </p:nvSpPr>
        <p:spPr>
          <a:xfrm>
            <a:off x="1216660" y="6415405"/>
            <a:ext cx="7775575" cy="2423795"/>
          </a:xfrm>
          <a:prstGeom prst="rect">
            <a:avLst/>
          </a:prstGeom>
          <a:noFill/>
        </p:spPr>
        <p:txBody>
          <a:bodyPr wrap="square" rtlCol="0">
            <a:noAutofit/>
          </a:bodyPr>
          <a:p>
            <a:r>
              <a:rPr lang="en-IN" altLang="en-US" sz="2800">
                <a:solidFill>
                  <a:schemeClr val="bg1"/>
                </a:solidFill>
              </a:rPr>
              <a:t>Guided by:</a:t>
            </a:r>
            <a:endParaRPr lang="en-IN" altLang="en-US" sz="2800">
              <a:solidFill>
                <a:schemeClr val="bg1"/>
              </a:solidFill>
            </a:endParaRPr>
          </a:p>
          <a:p>
            <a:r>
              <a:rPr lang="en-IN" altLang="en-US" sz="2800">
                <a:solidFill>
                  <a:schemeClr val="bg1"/>
                </a:solidFill>
              </a:rPr>
              <a:t>Prof. Sujoy Datta</a:t>
            </a:r>
            <a:endParaRPr lang="en-IN" altLang="en-US" sz="2800">
              <a:solidFill>
                <a:schemeClr val="bg1"/>
              </a:solidFill>
            </a:endParaRPr>
          </a:p>
          <a:p>
            <a:r>
              <a:rPr lang="en-US" sz="2800">
                <a:solidFill>
                  <a:srgbClr val="FFFFFF"/>
                </a:solidFill>
                <a:latin typeface="Garamond" panose="02020404030301010803"/>
                <a:sym typeface="+mn-ea"/>
              </a:rPr>
              <a:t>Assistant Professor, School of Computer Engineering</a:t>
            </a:r>
            <a:endParaRPr lang="en-US" sz="2800">
              <a:solidFill>
                <a:srgbClr val="FFFFFF"/>
              </a:solidFill>
              <a:latin typeface="Garamond" panose="02020404030301010803"/>
              <a:sym typeface="+mn-ea"/>
            </a:endParaRPr>
          </a:p>
          <a:p>
            <a:r>
              <a:rPr lang="en-US" sz="2800">
                <a:solidFill>
                  <a:srgbClr val="FFFFFF"/>
                </a:solidFill>
                <a:latin typeface="Garamond" panose="02020404030301010803"/>
                <a:sym typeface="+mn-ea"/>
              </a:rPr>
              <a:t>KIIT (Deemed to be University), Bhubaneswar</a:t>
            </a:r>
            <a:endParaRPr lang="en-US" sz="2800">
              <a:solidFill>
                <a:srgbClr val="FFFFFF"/>
              </a:solidFill>
              <a:latin typeface="Garamond" panose="02020404030301010803"/>
            </a:endParaRPr>
          </a:p>
          <a:p>
            <a:endParaRPr lang="en-IN" altLang="en-US" sz="2800">
              <a:solidFill>
                <a:schemeClr val="bg1"/>
              </a:solidFill>
            </a:endParaRPr>
          </a:p>
        </p:txBody>
      </p:sp>
      <p:sp>
        <p:nvSpPr>
          <p:cNvPr id="22" name="Text Box 21"/>
          <p:cNvSpPr txBox="1"/>
          <p:nvPr/>
        </p:nvSpPr>
        <p:spPr>
          <a:xfrm>
            <a:off x="11962765" y="6765925"/>
            <a:ext cx="6020435" cy="2676525"/>
          </a:xfrm>
          <a:prstGeom prst="rect">
            <a:avLst/>
          </a:prstGeom>
          <a:noFill/>
        </p:spPr>
        <p:txBody>
          <a:bodyPr wrap="square" rtlCol="0">
            <a:spAutoFit/>
          </a:bodyPr>
          <a:p>
            <a:r>
              <a:rPr lang="en-IN" altLang="en-US" sz="2800">
                <a:solidFill>
                  <a:schemeClr val="bg1"/>
                </a:solidFill>
              </a:rPr>
              <a:t>Presented by:</a:t>
            </a:r>
            <a:endParaRPr lang="en-IN" altLang="en-US" sz="2800">
              <a:solidFill>
                <a:schemeClr val="bg1"/>
              </a:solidFill>
            </a:endParaRPr>
          </a:p>
          <a:p>
            <a:r>
              <a:rPr lang="en-IN" altLang="en-US" sz="2800">
                <a:solidFill>
                  <a:schemeClr val="bg1"/>
                </a:solidFill>
              </a:rPr>
              <a:t>    Sanskar Shukla(21051247)</a:t>
            </a:r>
            <a:endParaRPr lang="en-IN" altLang="en-US" sz="2800">
              <a:solidFill>
                <a:schemeClr val="bg1"/>
              </a:solidFill>
            </a:endParaRPr>
          </a:p>
          <a:p>
            <a:r>
              <a:rPr lang="en-IN" altLang="en-US" sz="2800">
                <a:solidFill>
                  <a:schemeClr val="bg1"/>
                </a:solidFill>
              </a:rPr>
              <a:t>    Riya Singh(21052783)</a:t>
            </a:r>
            <a:endParaRPr lang="en-IN" altLang="en-US" sz="2800">
              <a:solidFill>
                <a:schemeClr val="bg1"/>
              </a:solidFill>
            </a:endParaRPr>
          </a:p>
          <a:p>
            <a:r>
              <a:rPr lang="en-IN" altLang="en-US" sz="2800">
                <a:solidFill>
                  <a:schemeClr val="bg1"/>
                </a:solidFill>
              </a:rPr>
              <a:t>    Priyanshu Gupta(2105393)</a:t>
            </a:r>
            <a:endParaRPr lang="en-IN" altLang="en-US" sz="2800">
              <a:solidFill>
                <a:schemeClr val="bg1"/>
              </a:solidFill>
            </a:endParaRPr>
          </a:p>
          <a:p>
            <a:r>
              <a:rPr lang="en-IN" altLang="en-US" sz="2800">
                <a:solidFill>
                  <a:schemeClr val="bg1"/>
                </a:solidFill>
              </a:rPr>
              <a:t>    Kunal Kishore(21051060)</a:t>
            </a:r>
            <a:endParaRPr lang="en-IN" altLang="en-US" sz="2800">
              <a:solidFill>
                <a:schemeClr val="bg1"/>
              </a:solidFill>
            </a:endParaRPr>
          </a:p>
          <a:p>
            <a:r>
              <a:rPr lang="en-IN" altLang="en-US" sz="2800">
                <a:solidFill>
                  <a:schemeClr val="bg1"/>
                </a:solidFill>
              </a:rPr>
              <a:t>    Siddhant Kumar(21052970)</a:t>
            </a:r>
            <a:endParaRPr lang="en-IN" altLang="en-US" sz="28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600200" y="-266700"/>
            <a:ext cx="6356985" cy="2967990"/>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Text Box 1"/>
          <p:cNvSpPr txBox="1"/>
          <p:nvPr/>
        </p:nvSpPr>
        <p:spPr>
          <a:xfrm>
            <a:off x="5029200" y="499745"/>
            <a:ext cx="8962390" cy="1014730"/>
          </a:xfrm>
          <a:prstGeom prst="rect">
            <a:avLst/>
          </a:prstGeom>
          <a:noFill/>
        </p:spPr>
        <p:txBody>
          <a:bodyPr wrap="square" rtlCol="0">
            <a:spAutoFit/>
          </a:bodyPr>
          <a:p>
            <a:r>
              <a:rPr lang="en-IN" altLang="en-US" sz="6000" b="1">
                <a:solidFill>
                  <a:schemeClr val="bg1"/>
                </a:solidFill>
                <a:sym typeface="+mn-ea"/>
              </a:rPr>
              <a:t>LAYERS OF KERAS USED</a:t>
            </a:r>
            <a:endParaRPr lang="en-US" sz="6000"/>
          </a:p>
        </p:txBody>
      </p:sp>
      <p:sp>
        <p:nvSpPr>
          <p:cNvPr id="10" name="Freeform 10"/>
          <p:cNvSpPr/>
          <p:nvPr/>
        </p:nvSpPr>
        <p:spPr>
          <a:xfrm>
            <a:off x="16154442" y="811552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3"/>
            <a:stretch>
              <a:fillRect/>
            </a:stretch>
          </a:blipFill>
        </p:spPr>
      </p:sp>
      <p:sp>
        <p:nvSpPr>
          <p:cNvPr id="5" name="Text Box 4"/>
          <p:cNvSpPr txBox="1"/>
          <p:nvPr/>
        </p:nvSpPr>
        <p:spPr>
          <a:xfrm>
            <a:off x="1248410" y="2019300"/>
            <a:ext cx="15134590" cy="7477760"/>
          </a:xfrm>
          <a:prstGeom prst="rect">
            <a:avLst/>
          </a:prstGeom>
          <a:noFill/>
        </p:spPr>
        <p:txBody>
          <a:bodyPr wrap="square" rtlCol="0">
            <a:spAutoFit/>
          </a:bodyPr>
          <a:p>
            <a:r>
              <a:rPr lang="en-US" sz="3200">
                <a:solidFill>
                  <a:schemeClr val="bg1"/>
                </a:solidFill>
              </a:rPr>
              <a:t>In deepfake detection using machine learning with Keras, typically layers from the following categories are commonly used:</a:t>
            </a:r>
            <a:endParaRPr lang="en-US" sz="3200">
              <a:solidFill>
                <a:schemeClr val="bg1"/>
              </a:solidFill>
            </a:endParaRPr>
          </a:p>
          <a:p>
            <a:r>
              <a:rPr lang="en-IN" altLang="en-US" sz="3200">
                <a:solidFill>
                  <a:schemeClr val="bg1"/>
                </a:solidFill>
              </a:rPr>
              <a:t>1. </a:t>
            </a:r>
            <a:r>
              <a:rPr lang="en-US" sz="3200">
                <a:solidFill>
                  <a:schemeClr val="bg1"/>
                </a:solidFill>
              </a:rPr>
              <a:t>Input Layers:</a:t>
            </a:r>
            <a:r>
              <a:rPr lang="en-IN" altLang="en-US" sz="3200">
                <a:solidFill>
                  <a:schemeClr val="bg1"/>
                </a:solidFill>
              </a:rPr>
              <a:t>                                                      </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Input</a:t>
            </a:r>
            <a:endParaRPr lang="en-US" sz="3200">
              <a:solidFill>
                <a:schemeClr val="bg1"/>
              </a:solidFill>
            </a:endParaRPr>
          </a:p>
          <a:p>
            <a:endParaRPr lang="en-US" sz="3200">
              <a:solidFill>
                <a:schemeClr val="bg1"/>
              </a:solidFill>
            </a:endParaRPr>
          </a:p>
          <a:p>
            <a:r>
              <a:rPr lang="en-IN" altLang="en-US" sz="3200">
                <a:solidFill>
                  <a:schemeClr val="bg1"/>
                </a:solidFill>
              </a:rPr>
              <a:t>2. </a:t>
            </a:r>
            <a:r>
              <a:rPr lang="en-US" sz="3200">
                <a:solidFill>
                  <a:schemeClr val="bg1"/>
                </a:solidFill>
              </a:rPr>
              <a:t>Convolutional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Conv2D</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MaxPooling2D</a:t>
            </a:r>
            <a:endParaRPr lang="en-US" sz="3200">
              <a:solidFill>
                <a:schemeClr val="bg1"/>
              </a:solidFill>
            </a:endParaRPr>
          </a:p>
          <a:p>
            <a:endParaRPr lang="en-US" sz="3200">
              <a:solidFill>
                <a:schemeClr val="bg1"/>
              </a:solidFill>
            </a:endParaRPr>
          </a:p>
          <a:p>
            <a:r>
              <a:rPr lang="en-IN" altLang="en-US" sz="3200">
                <a:solidFill>
                  <a:schemeClr val="bg1"/>
                </a:solidFill>
              </a:rPr>
              <a:t>3.</a:t>
            </a:r>
            <a:r>
              <a:rPr lang="en-US" sz="3200">
                <a:solidFill>
                  <a:schemeClr val="bg1"/>
                </a:solidFill>
              </a:rPr>
              <a:t>Normalization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BatchNormalization</a:t>
            </a:r>
            <a:endParaRPr lang="en-US" sz="3200">
              <a:solidFill>
                <a:schemeClr val="bg1"/>
              </a:solidFill>
            </a:endParaRPr>
          </a:p>
          <a:p>
            <a:endParaRPr lang="en-US" sz="3200">
              <a:solidFill>
                <a:schemeClr val="bg1"/>
              </a:solidFill>
            </a:endParaRPr>
          </a:p>
          <a:p>
            <a:r>
              <a:rPr lang="en-IN" altLang="en-US" sz="3200">
                <a:solidFill>
                  <a:schemeClr val="bg1"/>
                </a:solidFill>
              </a:rPr>
              <a:t>4.</a:t>
            </a:r>
            <a:r>
              <a:rPr lang="en-US" sz="3200">
                <a:solidFill>
                  <a:schemeClr val="bg1"/>
                </a:solidFill>
              </a:rPr>
              <a:t>Activation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ReLU, LeakyReLU, ELU, etc.</a:t>
            </a:r>
            <a:endParaRPr lang="en-US" sz="3200">
              <a:solidFill>
                <a:schemeClr val="bg1"/>
              </a:solidFill>
            </a:endParaRPr>
          </a:p>
          <a:p>
            <a:endParaRPr lang="en-US" sz="3200">
              <a:solidFill>
                <a:schemeClr val="bg1"/>
              </a:solidFill>
            </a:endParaRPr>
          </a:p>
        </p:txBody>
      </p:sp>
      <p:sp>
        <p:nvSpPr>
          <p:cNvPr id="7" name="Text Box 6"/>
          <p:cNvSpPr txBox="1"/>
          <p:nvPr/>
        </p:nvSpPr>
        <p:spPr>
          <a:xfrm>
            <a:off x="8382000" y="3390900"/>
            <a:ext cx="7566660" cy="5732145"/>
          </a:xfrm>
          <a:prstGeom prst="rect">
            <a:avLst/>
          </a:prstGeom>
          <a:noFill/>
        </p:spPr>
        <p:txBody>
          <a:bodyPr wrap="square" rtlCol="0">
            <a:noAutofit/>
          </a:bodyPr>
          <a:p>
            <a:r>
              <a:rPr lang="en-IN" altLang="en-US" sz="3200">
                <a:solidFill>
                  <a:schemeClr val="bg1"/>
                </a:solidFill>
                <a:sym typeface="+mn-ea"/>
              </a:rPr>
              <a:t>5. </a:t>
            </a:r>
            <a:r>
              <a:rPr lang="en-US" sz="3200">
                <a:solidFill>
                  <a:schemeClr val="bg1"/>
                </a:solidFill>
                <a:sym typeface="+mn-ea"/>
              </a:rPr>
              <a:t>Flattening and Reshaping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sym typeface="+mn-ea"/>
              </a:rPr>
              <a:t>Flatten</a:t>
            </a:r>
            <a:endParaRPr lang="en-US" sz="3200">
              <a:solidFill>
                <a:schemeClr val="bg1"/>
              </a:solidFill>
            </a:endParaRPr>
          </a:p>
          <a:p>
            <a:pPr marL="457200" indent="-457200">
              <a:buFont typeface="Arial" panose="020B0604020202020204" pitchFamily="34" charset="0"/>
              <a:buChar char="•"/>
            </a:pPr>
            <a:r>
              <a:rPr lang="en-US" sz="3200">
                <a:solidFill>
                  <a:schemeClr val="bg1"/>
                </a:solidFill>
                <a:sym typeface="+mn-ea"/>
              </a:rPr>
              <a:t>Reshape</a:t>
            </a:r>
            <a:endParaRPr lang="en-US" sz="3200">
              <a:solidFill>
                <a:schemeClr val="bg1"/>
              </a:solidFill>
              <a:sym typeface="+mn-ea"/>
            </a:endParaRPr>
          </a:p>
          <a:p>
            <a:endParaRPr lang="en-US" sz="3200">
              <a:solidFill>
                <a:schemeClr val="bg1"/>
              </a:solidFill>
            </a:endParaRPr>
          </a:p>
          <a:p>
            <a:r>
              <a:rPr lang="en-IN" altLang="en-US" sz="3200">
                <a:solidFill>
                  <a:schemeClr val="bg1"/>
                </a:solidFill>
                <a:sym typeface="+mn-ea"/>
              </a:rPr>
              <a:t>6. </a:t>
            </a:r>
            <a:r>
              <a:rPr lang="en-US" sz="3200">
                <a:solidFill>
                  <a:schemeClr val="bg1"/>
                </a:solidFill>
                <a:sym typeface="+mn-ea"/>
              </a:rPr>
              <a:t>Dense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sym typeface="+mn-ea"/>
              </a:rPr>
              <a:t>Dense</a:t>
            </a:r>
            <a:endParaRPr lang="en-US" sz="3200">
              <a:solidFill>
                <a:schemeClr val="bg1"/>
              </a:solidFill>
            </a:endParaRPr>
          </a:p>
          <a:p>
            <a:pPr marL="457200" indent="-457200">
              <a:buFont typeface="Arial" panose="020B0604020202020204" pitchFamily="34" charset="0"/>
              <a:buChar char="•"/>
            </a:pPr>
            <a:r>
              <a:rPr lang="en-US" sz="3200">
                <a:solidFill>
                  <a:schemeClr val="bg1"/>
                </a:solidFill>
                <a:sym typeface="+mn-ea"/>
              </a:rPr>
              <a:t>Dropout</a:t>
            </a:r>
            <a:endParaRPr lang="en-US" sz="3200">
              <a:solidFill>
                <a:schemeClr val="bg1"/>
              </a:solidFill>
              <a:sym typeface="+mn-ea"/>
            </a:endParaRPr>
          </a:p>
          <a:p>
            <a:endParaRPr lang="en-US" sz="3200">
              <a:solidFill>
                <a:schemeClr val="bg1"/>
              </a:solidFill>
            </a:endParaRPr>
          </a:p>
          <a:p>
            <a:r>
              <a:rPr lang="en-IN" altLang="en-US" sz="3200">
                <a:solidFill>
                  <a:schemeClr val="bg1"/>
                </a:solidFill>
                <a:sym typeface="+mn-ea"/>
              </a:rPr>
              <a:t>7. </a:t>
            </a:r>
            <a:r>
              <a:rPr lang="en-US" sz="3200">
                <a:solidFill>
                  <a:schemeClr val="bg1"/>
                </a:solidFill>
                <a:sym typeface="+mn-ea"/>
              </a:rPr>
              <a:t>Output Layers:</a:t>
            </a:r>
            <a:endParaRPr lang="en-US" sz="3200">
              <a:solidFill>
                <a:schemeClr val="bg1"/>
              </a:solidFill>
            </a:endParaRPr>
          </a:p>
          <a:p>
            <a:pPr marL="457200" indent="-457200">
              <a:buFont typeface="Arial" panose="020B0604020202020204" pitchFamily="34" charset="0"/>
              <a:buChar char="•"/>
            </a:pPr>
            <a:r>
              <a:rPr lang="en-US" sz="3200">
                <a:solidFill>
                  <a:schemeClr val="bg1"/>
                </a:solidFill>
                <a:sym typeface="+mn-ea"/>
              </a:rPr>
              <a:t>Dense (with appropriate activation)</a:t>
            </a:r>
            <a:endParaRPr lang="en-US" sz="3200">
              <a:solidFill>
                <a:schemeClr val="bg1"/>
              </a:solidFill>
            </a:endParaRPr>
          </a:p>
          <a:p>
            <a:endParaRPr lang="en-US" sz="3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Text Box 1"/>
          <p:cNvSpPr txBox="1"/>
          <p:nvPr/>
        </p:nvSpPr>
        <p:spPr>
          <a:xfrm>
            <a:off x="5742305" y="499745"/>
            <a:ext cx="8962390" cy="1938020"/>
          </a:xfrm>
          <a:prstGeom prst="rect">
            <a:avLst/>
          </a:prstGeom>
          <a:noFill/>
        </p:spPr>
        <p:txBody>
          <a:bodyPr wrap="square" rtlCol="0">
            <a:spAutoFit/>
          </a:bodyPr>
          <a:p>
            <a:endParaRPr lang="en-IN" altLang="en-US" sz="6000" b="1">
              <a:solidFill>
                <a:schemeClr val="bg1"/>
              </a:solidFill>
            </a:endParaRPr>
          </a:p>
          <a:p>
            <a:endParaRPr lang="en-US" sz="6000"/>
          </a:p>
        </p:txBody>
      </p:sp>
      <p:sp>
        <p:nvSpPr>
          <p:cNvPr id="7" name="Text Box 6"/>
          <p:cNvSpPr txBox="1"/>
          <p:nvPr/>
        </p:nvSpPr>
        <p:spPr>
          <a:xfrm>
            <a:off x="6019800" y="342900"/>
            <a:ext cx="7102475" cy="1331595"/>
          </a:xfrm>
          <a:prstGeom prst="rect">
            <a:avLst/>
          </a:prstGeom>
          <a:noFill/>
        </p:spPr>
        <p:txBody>
          <a:bodyPr wrap="square" rtlCol="0">
            <a:noAutofit/>
          </a:bodyPr>
          <a:p>
            <a:r>
              <a:rPr lang="en-IN" altLang="en-US" sz="6000" b="1">
                <a:solidFill>
                  <a:schemeClr val="bg1"/>
                </a:solidFill>
                <a:sym typeface="+mn-ea"/>
              </a:rPr>
              <a:t>RESULT ANALYSIS</a:t>
            </a:r>
            <a:endParaRPr lang="en-IN" altLang="en-US" sz="6000" b="1">
              <a:solidFill>
                <a:schemeClr val="bg1"/>
              </a:solidFill>
            </a:endParaRPr>
          </a:p>
          <a:p>
            <a:endParaRPr lang="en-US" sz="6000"/>
          </a:p>
        </p:txBody>
      </p:sp>
      <p:sp>
        <p:nvSpPr>
          <p:cNvPr id="9" name="Text Box 8"/>
          <p:cNvSpPr txBox="1"/>
          <p:nvPr/>
        </p:nvSpPr>
        <p:spPr>
          <a:xfrm>
            <a:off x="1143000" y="2029460"/>
            <a:ext cx="15227935" cy="7477760"/>
          </a:xfrm>
          <a:prstGeom prst="rect">
            <a:avLst/>
          </a:prstGeom>
          <a:noFill/>
        </p:spPr>
        <p:txBody>
          <a:bodyPr wrap="square" rtlCol="0">
            <a:spAutoFit/>
          </a:bodyPr>
          <a:p>
            <a:r>
              <a:rPr lang="en-US" sz="3200">
                <a:solidFill>
                  <a:schemeClr val="bg1"/>
                </a:solidFill>
              </a:rPr>
              <a:t>The result analysis phase involves interpreting the performance metrics obtained during testing and drawing conclusions about the effectiveness of the deepfake detection models. Key aspects of result analysis include:</a:t>
            </a:r>
            <a:endParaRPr lang="en-US" sz="3200">
              <a:solidFill>
                <a:schemeClr val="bg1"/>
              </a:solidFill>
            </a:endParaRPr>
          </a:p>
          <a:p>
            <a:endParaRPr lang="en-US" sz="3200">
              <a:solidFill>
                <a:schemeClr val="bg1"/>
              </a:solidFill>
            </a:endParaRPr>
          </a:p>
          <a:p>
            <a:r>
              <a:rPr lang="en-US" sz="3200" b="1" u="sng">
                <a:solidFill>
                  <a:schemeClr val="bg1"/>
                </a:solidFill>
              </a:rPr>
              <a:t>Performance Comparison:</a:t>
            </a:r>
            <a:r>
              <a:rPr lang="en-US" sz="3200">
                <a:solidFill>
                  <a:schemeClr val="bg1"/>
                </a:solidFill>
              </a:rPr>
              <a:t> Compare the performance of different detection models using evaluation metrics to identify the most effective approach for deepfake detection.</a:t>
            </a:r>
            <a:endParaRPr lang="en-US" sz="3200">
              <a:solidFill>
                <a:schemeClr val="bg1"/>
              </a:solidFill>
            </a:endParaRPr>
          </a:p>
          <a:p>
            <a:endParaRPr lang="en-US" sz="3200">
              <a:solidFill>
                <a:schemeClr val="bg1"/>
              </a:solidFill>
            </a:endParaRPr>
          </a:p>
          <a:p>
            <a:r>
              <a:rPr lang="en-US" sz="3200" b="1" u="sng">
                <a:solidFill>
                  <a:schemeClr val="bg1"/>
                </a:solidFill>
              </a:rPr>
              <a:t>Generalization:</a:t>
            </a:r>
            <a:r>
              <a:rPr lang="en-US" sz="3200">
                <a:solidFill>
                  <a:schemeClr val="bg1"/>
                </a:solidFill>
              </a:rPr>
              <a:t> Assess the generalization capabilities of the trained models across different datasets and manipulation techniques to determine their applicability in real-world scenarios.</a:t>
            </a:r>
            <a:endParaRPr lang="en-US" sz="3200">
              <a:solidFill>
                <a:schemeClr val="bg1"/>
              </a:solidFill>
            </a:endParaRPr>
          </a:p>
          <a:p>
            <a:endParaRPr lang="en-US" sz="3200">
              <a:solidFill>
                <a:schemeClr val="bg1"/>
              </a:solidFill>
            </a:endParaRPr>
          </a:p>
          <a:p>
            <a:r>
              <a:rPr lang="en-US" sz="3200" b="1" u="sng">
                <a:solidFill>
                  <a:schemeClr val="bg1"/>
                </a:solidFill>
              </a:rPr>
              <a:t>Future Directions:</a:t>
            </a:r>
            <a:r>
              <a:rPr lang="en-US" sz="3200">
                <a:solidFill>
                  <a:schemeClr val="bg1"/>
                </a:solidFill>
              </a:rPr>
              <a:t> Based on the result analysis, propose recommendations for future research and development efforts to enhance the effectiveness and robustness of deepfake detection methods.</a:t>
            </a:r>
            <a:endParaRPr lang="en-US" sz="3200">
              <a:solidFill>
                <a:schemeClr val="bg1"/>
              </a:solidFill>
            </a:endParaRPr>
          </a:p>
          <a:p>
            <a:endParaRPr lang="en-US" sz="3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Freeform 3"/>
          <p:cNvSpPr/>
          <p:nvPr/>
        </p:nvSpPr>
        <p:spPr>
          <a:xfrm>
            <a:off x="2514600" y="2095500"/>
            <a:ext cx="13569950" cy="7682230"/>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pic>
        <p:nvPicPr>
          <p:cNvPr id="5" name="Picture 3"/>
          <p:cNvPicPr>
            <a:picLocks noChangeAspect="1"/>
          </p:cNvPicPr>
          <p:nvPr/>
        </p:nvPicPr>
        <p:blipFill>
          <a:blip r:embed="rId5"/>
          <a:stretch>
            <a:fillRect/>
          </a:stretch>
        </p:blipFill>
        <p:spPr>
          <a:xfrm>
            <a:off x="5638800" y="2781300"/>
            <a:ext cx="7067550" cy="5989955"/>
          </a:xfrm>
          <a:prstGeom prst="rect">
            <a:avLst/>
          </a:prstGeom>
          <a:noFill/>
          <a:ln w="9525">
            <a:noFill/>
          </a:ln>
        </p:spPr>
      </p:pic>
      <p:sp>
        <p:nvSpPr>
          <p:cNvPr id="12" name="Freeform 12"/>
          <p:cNvSpPr/>
          <p:nvPr/>
        </p:nvSpPr>
        <p:spPr>
          <a:xfrm>
            <a:off x="3047864" y="270515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 Box 7"/>
          <p:cNvSpPr txBox="1"/>
          <p:nvPr/>
        </p:nvSpPr>
        <p:spPr>
          <a:xfrm>
            <a:off x="3429000" y="2366645"/>
            <a:ext cx="1301115" cy="1894205"/>
          </a:xfrm>
          <a:prstGeom prst="rect">
            <a:avLst/>
          </a:prstGeom>
          <a:noFill/>
        </p:spPr>
        <p:txBody>
          <a:bodyPr wrap="square" rtlCol="0">
            <a:spAutoFit/>
          </a:bodyPr>
          <a:p>
            <a:r>
              <a:rPr lang="en-US" sz="11720">
                <a:solidFill>
                  <a:srgbClr val="6866E1"/>
                </a:solidFill>
                <a:latin typeface="Computer Says No" panose="00000400000000000000"/>
                <a:sym typeface="+mn-ea"/>
              </a:rPr>
              <a:t>01</a:t>
            </a:r>
            <a:endParaRPr lang="en-US" sz="11720"/>
          </a:p>
        </p:txBody>
      </p:sp>
      <p:sp>
        <p:nvSpPr>
          <p:cNvPr id="9" name="Freeform 4"/>
          <p:cNvSpPr/>
          <p:nvPr/>
        </p:nvSpPr>
        <p:spPr>
          <a:xfrm>
            <a:off x="14706877" y="3010147"/>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Text Box 1"/>
          <p:cNvSpPr txBox="1"/>
          <p:nvPr/>
        </p:nvSpPr>
        <p:spPr>
          <a:xfrm>
            <a:off x="6050280" y="499745"/>
            <a:ext cx="5836920" cy="1014730"/>
          </a:xfrm>
          <a:prstGeom prst="rect">
            <a:avLst/>
          </a:prstGeom>
          <a:noFill/>
        </p:spPr>
        <p:txBody>
          <a:bodyPr wrap="square" rtlCol="0">
            <a:spAutoFit/>
          </a:bodyPr>
          <a:p>
            <a:r>
              <a:rPr lang="en-IN" altLang="en-US" sz="6000" b="1">
                <a:solidFill>
                  <a:schemeClr val="bg1"/>
                </a:solidFill>
              </a:rPr>
              <a:t>CONCLUSION</a:t>
            </a:r>
            <a:endParaRPr lang="en-IN" altLang="en-US" sz="6000" b="1">
              <a:solidFill>
                <a:schemeClr val="bg1"/>
              </a:solidFill>
            </a:endParaRPr>
          </a:p>
        </p:txBody>
      </p:sp>
      <p:sp>
        <p:nvSpPr>
          <p:cNvPr id="5" name="Text Box 4"/>
          <p:cNvSpPr txBox="1"/>
          <p:nvPr/>
        </p:nvSpPr>
        <p:spPr>
          <a:xfrm>
            <a:off x="1371600" y="1409700"/>
            <a:ext cx="15525115" cy="8709025"/>
          </a:xfrm>
          <a:prstGeom prst="rect">
            <a:avLst/>
          </a:prstGeom>
          <a:noFill/>
        </p:spPr>
        <p:txBody>
          <a:bodyPr wrap="square" rtlCol="0">
            <a:spAutoFit/>
          </a:bodyPr>
          <a:p>
            <a:pPr marL="457200" indent="-457200">
              <a:buFont typeface="Arial" panose="020B0604020202020204" pitchFamily="34" charset="0"/>
              <a:buChar char="•"/>
            </a:pPr>
            <a:r>
              <a:rPr lang="en-US" sz="4000">
                <a:solidFill>
                  <a:schemeClr val="bg1"/>
                </a:solidFill>
              </a:rPr>
              <a:t>Deepfake detection is a critical area of research and application due to the increasing sophistication of AI-generated content.</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Machine learning, particularly using frameworks like Keras, offers powerful tools for identifying and mitigating the risks posed by deepfakes.</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By leveraging techniques such as convolutional neural networks (CNNs) and advanced layers in Keras, we can build robust models capable of detecting manipulated media.</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However, the arms race between deepfake creators and detection methods continues, highlighting the need for ongoing research and collaboration in this field.</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As we move forward, it's crucial to stay vigilant, innovate, and adapt our approaches to effectively combat the challenges posed by deepfake technology</a:t>
            </a:r>
            <a:r>
              <a:rPr lang="en-US" sz="3200">
                <a:solidFill>
                  <a:schemeClr val="bg1"/>
                </a:solidFill>
              </a:rPr>
              <a:t>.</a:t>
            </a:r>
            <a:endParaRPr lang="en-US" sz="3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Text Box 1"/>
          <p:cNvSpPr txBox="1"/>
          <p:nvPr/>
        </p:nvSpPr>
        <p:spPr>
          <a:xfrm>
            <a:off x="6424295" y="467360"/>
            <a:ext cx="5691505" cy="1014730"/>
          </a:xfrm>
          <a:prstGeom prst="rect">
            <a:avLst/>
          </a:prstGeom>
          <a:noFill/>
        </p:spPr>
        <p:txBody>
          <a:bodyPr wrap="square" rtlCol="0">
            <a:spAutoFit/>
          </a:bodyPr>
          <a:p>
            <a:r>
              <a:rPr lang="en-IN" altLang="en-US" sz="6000" b="1">
                <a:solidFill>
                  <a:schemeClr val="bg1"/>
                </a:solidFill>
              </a:rPr>
              <a:t>REFERENCES</a:t>
            </a:r>
            <a:endParaRPr lang="en-IN" altLang="en-US" sz="6000" b="1">
              <a:solidFill>
                <a:schemeClr val="bg1"/>
              </a:solidFill>
            </a:endParaRPr>
          </a:p>
        </p:txBody>
      </p:sp>
      <p:sp>
        <p:nvSpPr>
          <p:cNvPr id="7" name="Text Box 6"/>
          <p:cNvSpPr txBox="1"/>
          <p:nvPr/>
        </p:nvSpPr>
        <p:spPr>
          <a:xfrm>
            <a:off x="1410335" y="1749425"/>
            <a:ext cx="15658465" cy="7051675"/>
          </a:xfrm>
          <a:prstGeom prst="rect">
            <a:avLst/>
          </a:prstGeom>
          <a:noFill/>
        </p:spPr>
        <p:txBody>
          <a:bodyPr wrap="square" rtlCol="0">
            <a:noAutofit/>
          </a:bodyPr>
          <a:p>
            <a:pPr marL="457200" indent="-457200">
              <a:buFont typeface="Arial" panose="020B0604020202020204" pitchFamily="34" charset="0"/>
              <a:buChar char="•"/>
            </a:pPr>
            <a:r>
              <a:rPr lang="en-US" sz="4000">
                <a:solidFill>
                  <a:schemeClr val="bg1"/>
                </a:solidFill>
              </a:rPr>
              <a:t>Y. Zhang and V. M. Patel, "A Review of Deep Learning-Based Methods for Deepfake Detection," IEEE Access</a:t>
            </a:r>
            <a:r>
              <a:rPr lang="en-IN" altLang="en-US" sz="4000">
                <a:solidFill>
                  <a:schemeClr val="bg1"/>
                </a:solidFill>
              </a:rPr>
              <a:t>.</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R. Sabatini, "Detecting Deepfakes Using Keras and TensorFlow," Towards Data Science, 2021.</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K. Hao, "Deepfake Detection: Current Challenges and Next Steps," Stanford HAI Blog, 2020.</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M. Ye et al., "DeepFake Detection Based on Attention Mechanism and LSTM," IEEE Access</a:t>
            </a:r>
            <a:r>
              <a:rPr lang="en-IN" altLang="en-US" sz="4000">
                <a:solidFill>
                  <a:schemeClr val="bg1"/>
                </a:solidFill>
              </a:rPr>
              <a:t>.</a:t>
            </a:r>
            <a:endParaRPr lang="en-US" sz="4000">
              <a:solidFill>
                <a:schemeClr val="bg1"/>
              </a:solidFill>
            </a:endParaRPr>
          </a:p>
          <a:p>
            <a:pPr marL="457200" indent="-457200">
              <a:buFont typeface="Arial" panose="020B0604020202020204" pitchFamily="34" charset="0"/>
              <a:buChar char="•"/>
            </a:pPr>
            <a:r>
              <a:rPr lang="en-US" sz="4000">
                <a:solidFill>
                  <a:schemeClr val="bg1"/>
                </a:solidFill>
              </a:rPr>
              <a:t>H. Farid, "Deepfake Detection: Current Techniques and Future Directions," IEEE Signal Processing Magazine</a:t>
            </a:r>
            <a:r>
              <a:rPr lang="en-IN" altLang="en-US" sz="4000">
                <a:solidFill>
                  <a:schemeClr val="bg1"/>
                </a:solidFill>
              </a:rPr>
              <a:t>.</a:t>
            </a:r>
            <a:endParaRPr lang="en-IN" altLang="en-US" sz="4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endParaRPr lang="en-IN" altLang="en-US" sz="6000">
              <a:solidFill>
                <a:schemeClr val="bg1"/>
              </a:solidFill>
            </a:endParaRPr>
          </a:p>
        </p:txBody>
      </p:sp>
      <p:sp>
        <p:nvSpPr>
          <p:cNvPr id="2" name="Text Box 1"/>
          <p:cNvSpPr txBox="1"/>
          <p:nvPr/>
        </p:nvSpPr>
        <p:spPr>
          <a:xfrm>
            <a:off x="4191000" y="3619500"/>
            <a:ext cx="11036300" cy="2122805"/>
          </a:xfrm>
          <a:prstGeom prst="rect">
            <a:avLst/>
          </a:prstGeom>
          <a:noFill/>
        </p:spPr>
        <p:txBody>
          <a:bodyPr wrap="square" rtlCol="0">
            <a:spAutoFit/>
          </a:bodyPr>
          <a:p>
            <a:r>
              <a:rPr lang="en-US" sz="6600" b="1">
                <a:solidFill>
                  <a:srgbClr val="FFFFFF"/>
                </a:solidFill>
                <a:latin typeface="Canva Sans Bold" panose="020B0803030501040103"/>
                <a:sym typeface="+mn-ea"/>
              </a:rPr>
              <a:t>END OF PRESENTATION</a:t>
            </a:r>
            <a:endParaRPr lang="en-US" sz="6600" b="1">
              <a:solidFill>
                <a:srgbClr val="FFFFFF"/>
              </a:solidFill>
              <a:latin typeface="Canva Sans Bold" panose="020B0803030501040103"/>
            </a:endParaRPr>
          </a:p>
          <a:p>
            <a:endParaRPr lang="en-US" sz="6600" b="1"/>
          </a:p>
        </p:txBody>
      </p:sp>
      <p:sp>
        <p:nvSpPr>
          <p:cNvPr id="5" name="Freeform 6"/>
          <p:cNvSpPr/>
          <p:nvPr/>
        </p:nvSpPr>
        <p:spPr>
          <a:xfrm>
            <a:off x="-305116" y="6134223"/>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8" name="Freeform 8"/>
          <p:cNvSpPr/>
          <p:nvPr/>
        </p:nvSpPr>
        <p:spPr>
          <a:xfrm>
            <a:off x="9601200" y="-266700"/>
            <a:ext cx="8698865" cy="613283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6" name="TextBox 6"/>
          <p:cNvSpPr txBox="1"/>
          <p:nvPr/>
        </p:nvSpPr>
        <p:spPr>
          <a:xfrm>
            <a:off x="1619702" y="2582224"/>
            <a:ext cx="7747874" cy="3380740"/>
          </a:xfrm>
          <a:prstGeom prst="rect">
            <a:avLst/>
          </a:prstGeom>
        </p:spPr>
        <p:txBody>
          <a:bodyPr lIns="0" tIns="0" rIns="0" bIns="0" rtlCol="0" anchor="t">
            <a:spAutoFit/>
          </a:bodyPr>
          <a:lstStyle/>
          <a:p>
            <a:pPr marL="0" lvl="0" indent="0" algn="ctr">
              <a:lnSpc>
                <a:spcPts val="26365"/>
              </a:lnSpc>
            </a:pPr>
            <a:r>
              <a:rPr lang="en-US" sz="18835" b="1">
                <a:solidFill>
                  <a:schemeClr val="bg1"/>
                </a:solidFill>
                <a:latin typeface="Computer Says No" panose="00000400000000000000"/>
              </a:rPr>
              <a:t>THANK YOU!</a:t>
            </a:r>
            <a:endParaRPr lang="en-US" sz="18835" b="1">
              <a:solidFill>
                <a:schemeClr val="bg1"/>
              </a:solidFill>
              <a:latin typeface="Computer Says No" panose="00000400000000000000"/>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10171856" y="-39241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TextBox 5"/>
          <p:cNvSpPr txBox="1"/>
          <p:nvPr/>
        </p:nvSpPr>
        <p:spPr>
          <a:xfrm>
            <a:off x="4114506" y="952548"/>
            <a:ext cx="9610678" cy="986790"/>
          </a:xfrm>
          <a:prstGeom prst="rect">
            <a:avLst/>
          </a:prstGeom>
        </p:spPr>
        <p:txBody>
          <a:bodyPr lIns="0" tIns="0" rIns="0" bIns="0" rtlCol="0" anchor="t">
            <a:spAutoFit/>
            <a:scene3d>
              <a:camera prst="orthographicFront"/>
              <a:lightRig rig="threePt" dir="t"/>
            </a:scene3d>
          </a:bodyPr>
          <a:lstStyle/>
          <a:p>
            <a:pPr marL="0" lvl="0" indent="0" algn="ctr">
              <a:lnSpc>
                <a:spcPts val="7695"/>
              </a:lnSpc>
              <a:spcBef>
                <a:spcPct val="0"/>
              </a:spcBef>
            </a:pPr>
            <a:r>
              <a:rPr lang="en-IN" altLang="en-US" sz="10685" b="1">
                <a:solidFill>
                  <a:schemeClr val="bg1"/>
                </a:solidFill>
                <a:effectLst>
                  <a:outerShdw blurRad="38100" dist="25400" dir="5400000" algn="ctr" rotWithShape="0">
                    <a:srgbClr val="6E747A">
                      <a:alpha val="43000"/>
                    </a:srgbClr>
                  </a:outerShdw>
                </a:effectLst>
                <a:latin typeface="Computer Says No" panose="00000400000000000000"/>
              </a:rPr>
              <a:t>CONTENTS</a:t>
            </a:r>
            <a:endParaRPr lang="en-IN" altLang="en-US" sz="10685" b="1">
              <a:solidFill>
                <a:schemeClr val="bg1"/>
              </a:solidFill>
              <a:effectLst>
                <a:outerShdw blurRad="38100" dist="25400" dir="5400000" algn="ctr" rotWithShape="0">
                  <a:srgbClr val="6E747A">
                    <a:alpha val="43000"/>
                  </a:srgbClr>
                </a:outerShdw>
              </a:effectLst>
              <a:latin typeface="Computer Says No" panose="00000400000000000000"/>
            </a:endParaRPr>
          </a:p>
        </p:txBody>
      </p:sp>
      <p:sp>
        <p:nvSpPr>
          <p:cNvPr id="6" name="Freeform 6"/>
          <p:cNvSpPr/>
          <p:nvPr/>
        </p:nvSpPr>
        <p:spPr>
          <a:xfrm>
            <a:off x="152400" y="3502660"/>
            <a:ext cx="1260000" cy="1260000"/>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133600" y="354330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4114800" y="350266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p>
            <a:endParaRPr lang="en-US"/>
          </a:p>
        </p:txBody>
      </p:sp>
      <p:sp>
        <p:nvSpPr>
          <p:cNvPr id="9" name="Freeform 9"/>
          <p:cNvSpPr/>
          <p:nvPr/>
        </p:nvSpPr>
        <p:spPr>
          <a:xfrm>
            <a:off x="5943894" y="342648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81000" y="3770630"/>
            <a:ext cx="829310" cy="725170"/>
          </a:xfrm>
          <a:prstGeom prst="rect">
            <a:avLst/>
          </a:prstGeom>
        </p:spPr>
        <p:txBody>
          <a:bodyPr lIns="0" tIns="0" rIns="0" bIns="0" rtlCol="0" anchor="t">
            <a:noAutofit/>
          </a:bodyPr>
          <a:lstStyle/>
          <a:p>
            <a:pPr marL="0" lvl="0" indent="0" algn="ctr">
              <a:lnSpc>
                <a:spcPts val="7695"/>
              </a:lnSpc>
              <a:spcBef>
                <a:spcPct val="0"/>
              </a:spcBef>
            </a:pPr>
            <a:r>
              <a:rPr lang="en-US" sz="8800">
                <a:solidFill>
                  <a:srgbClr val="40B8F5"/>
                </a:solidFill>
                <a:latin typeface="Computer Says No" panose="00000400000000000000"/>
              </a:rPr>
              <a:t>01</a:t>
            </a:r>
            <a:endParaRPr lang="en-US" sz="8800">
              <a:solidFill>
                <a:srgbClr val="40B8F5"/>
              </a:solidFill>
              <a:latin typeface="Computer Says No" panose="00000400000000000000"/>
            </a:endParaRPr>
          </a:p>
        </p:txBody>
      </p:sp>
      <p:sp>
        <p:nvSpPr>
          <p:cNvPr id="11" name="TextBox 11"/>
          <p:cNvSpPr txBox="1"/>
          <p:nvPr/>
        </p:nvSpPr>
        <p:spPr>
          <a:xfrm>
            <a:off x="2362200" y="3770630"/>
            <a:ext cx="848995" cy="812800"/>
          </a:xfrm>
          <a:prstGeom prst="rect">
            <a:avLst/>
          </a:prstGeom>
        </p:spPr>
        <p:txBody>
          <a:bodyPr lIns="0" tIns="0" rIns="0" bIns="0" rtlCol="0" anchor="t">
            <a:noAutofit/>
          </a:bodyPr>
          <a:lstStyle/>
          <a:p>
            <a:pPr marL="0" lvl="0" indent="0" algn="ctr">
              <a:lnSpc>
                <a:spcPts val="7695"/>
              </a:lnSpc>
              <a:spcBef>
                <a:spcPct val="0"/>
              </a:spcBef>
            </a:pPr>
            <a:r>
              <a:rPr lang="en-IN" altLang="en-US" sz="8800">
                <a:solidFill>
                  <a:srgbClr val="40B8F5"/>
                </a:solidFill>
                <a:latin typeface="Computer Says No" panose="00000400000000000000"/>
                <a:sym typeface="+mn-ea"/>
              </a:rPr>
              <a:t>02</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12" name="TextBox 12"/>
          <p:cNvSpPr txBox="1"/>
          <p:nvPr/>
        </p:nvSpPr>
        <p:spPr>
          <a:xfrm>
            <a:off x="11045825" y="4636135"/>
            <a:ext cx="820420" cy="763905"/>
          </a:xfrm>
          <a:prstGeom prst="rect">
            <a:avLst/>
          </a:prstGeom>
        </p:spPr>
        <p:txBody>
          <a:bodyPr lIns="0" tIns="0" rIns="0" bIns="0" rtlCol="0" anchor="t">
            <a:noAutofit/>
          </a:bodyPr>
          <a:lstStyle/>
          <a:p>
            <a:pPr marL="0" lvl="0" indent="0" algn="ctr">
              <a:lnSpc>
                <a:spcPts val="7695"/>
              </a:lnSpc>
              <a:spcBef>
                <a:spcPct val="0"/>
              </a:spcBef>
            </a:pPr>
            <a:endParaRPr lang="en-IN" altLang="en-US" sz="10685">
              <a:solidFill>
                <a:srgbClr val="40B8F5"/>
              </a:solidFill>
              <a:latin typeface="Computer Says No" panose="00000400000000000000"/>
            </a:endParaRPr>
          </a:p>
        </p:txBody>
      </p:sp>
      <p:sp>
        <p:nvSpPr>
          <p:cNvPr id="18" name="AutoShape 18"/>
          <p:cNvSpPr/>
          <p:nvPr/>
        </p:nvSpPr>
        <p:spPr>
          <a:xfrm flipV="1">
            <a:off x="3352800" y="4103370"/>
            <a:ext cx="845820" cy="1905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1412240" y="4114800"/>
            <a:ext cx="833120" cy="3429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76200" y="5459095"/>
            <a:ext cx="1828165" cy="577215"/>
          </a:xfrm>
          <a:prstGeom prst="rect">
            <a:avLst/>
          </a:prstGeom>
        </p:spPr>
        <p:txBody>
          <a:bodyPr wrap="square" lIns="0" tIns="0" rIns="0" bIns="0" rtlCol="0" anchor="t">
            <a:noAutofit/>
          </a:bodyPr>
          <a:lstStyle/>
          <a:p>
            <a:pPr algn="ctr">
              <a:lnSpc>
                <a:spcPts val="3000"/>
              </a:lnSpc>
            </a:pPr>
            <a:r>
              <a:rPr lang="en-IN" altLang="en-US" sz="2400" b="1">
                <a:solidFill>
                  <a:srgbClr val="FFFFFF"/>
                </a:solidFill>
                <a:latin typeface="Poppins Light" panose="00000400000000000000"/>
              </a:rPr>
              <a:t>Abstract</a:t>
            </a:r>
            <a:endParaRPr lang="en-IN" altLang="en-US" sz="2400" b="1">
              <a:solidFill>
                <a:srgbClr val="FFFFFF"/>
              </a:solidFill>
              <a:latin typeface="Poppins Light" panose="00000400000000000000"/>
            </a:endParaRPr>
          </a:p>
        </p:txBody>
      </p:sp>
      <p:sp>
        <p:nvSpPr>
          <p:cNvPr id="21" name="Freeform 9"/>
          <p:cNvSpPr/>
          <p:nvPr/>
        </p:nvSpPr>
        <p:spPr>
          <a:xfrm>
            <a:off x="7732054" y="342648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9"/>
          <p:cNvSpPr/>
          <p:nvPr/>
        </p:nvSpPr>
        <p:spPr>
          <a:xfrm>
            <a:off x="9802789" y="3376315"/>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9"/>
          <p:cNvSpPr/>
          <p:nvPr/>
        </p:nvSpPr>
        <p:spPr>
          <a:xfrm>
            <a:off x="11582694" y="342648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9"/>
          <p:cNvSpPr/>
          <p:nvPr/>
        </p:nvSpPr>
        <p:spPr>
          <a:xfrm>
            <a:off x="13411494" y="342648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11"/>
          <p:cNvSpPr txBox="1"/>
          <p:nvPr/>
        </p:nvSpPr>
        <p:spPr>
          <a:xfrm>
            <a:off x="4343400" y="3708400"/>
            <a:ext cx="848995" cy="812800"/>
          </a:xfrm>
          <a:prstGeom prst="rect">
            <a:avLst/>
          </a:prstGeom>
        </p:spPr>
        <p:txBody>
          <a:bodyPr lIns="0" tIns="0" rIns="0" bIns="0" rtlCol="0" anchor="t">
            <a:noAutofit/>
          </a:bodyPr>
          <a:p>
            <a:pPr marL="0" lvl="0" indent="0" algn="ctr">
              <a:lnSpc>
                <a:spcPts val="7695"/>
              </a:lnSpc>
              <a:spcBef>
                <a:spcPct val="0"/>
              </a:spcBef>
            </a:pPr>
            <a:r>
              <a:rPr lang="en-IN" altLang="en-US" sz="8800">
                <a:solidFill>
                  <a:srgbClr val="40B8F5"/>
                </a:solidFill>
                <a:latin typeface="Computer Says No" panose="00000400000000000000"/>
                <a:sym typeface="+mn-ea"/>
              </a:rPr>
              <a:t>03</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29" name="TextBox 11"/>
          <p:cNvSpPr txBox="1"/>
          <p:nvPr/>
        </p:nvSpPr>
        <p:spPr>
          <a:xfrm>
            <a:off x="6172200" y="3619500"/>
            <a:ext cx="848995" cy="812800"/>
          </a:xfrm>
          <a:prstGeom prst="rect">
            <a:avLst/>
          </a:prstGeom>
        </p:spPr>
        <p:txBody>
          <a:bodyPr lIns="0" tIns="0" rIns="0" bIns="0" rtlCol="0" anchor="t">
            <a:noAutofit/>
          </a:bodyPr>
          <a:lstStyle/>
          <a:p>
            <a:pPr marL="0" lvl="0" indent="0" algn="ctr">
              <a:lnSpc>
                <a:spcPts val="7695"/>
              </a:lnSpc>
              <a:spcBef>
                <a:spcPct val="0"/>
              </a:spcBef>
            </a:pPr>
            <a:r>
              <a:rPr lang="en-IN" altLang="en-US" sz="8800">
                <a:solidFill>
                  <a:srgbClr val="40B8F5"/>
                </a:solidFill>
                <a:latin typeface="Computer Says No" panose="00000400000000000000"/>
                <a:sym typeface="+mn-ea"/>
              </a:rPr>
              <a:t>04</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30" name="TextBox 11"/>
          <p:cNvSpPr txBox="1"/>
          <p:nvPr/>
        </p:nvSpPr>
        <p:spPr>
          <a:xfrm>
            <a:off x="8001000" y="3619500"/>
            <a:ext cx="848995" cy="812800"/>
          </a:xfrm>
          <a:prstGeom prst="rect">
            <a:avLst/>
          </a:prstGeom>
        </p:spPr>
        <p:txBody>
          <a:bodyPr lIns="0" tIns="0" rIns="0" bIns="0" rtlCol="0" anchor="t">
            <a:noAutofit/>
          </a:bodyPr>
          <a:lstStyle/>
          <a:p>
            <a:pPr marL="0" lvl="0" indent="0" algn="ctr">
              <a:lnSpc>
                <a:spcPts val="7695"/>
              </a:lnSpc>
              <a:spcBef>
                <a:spcPct val="0"/>
              </a:spcBef>
            </a:pPr>
            <a:r>
              <a:rPr lang="en-IN" altLang="en-US" sz="8800">
                <a:solidFill>
                  <a:srgbClr val="40B8F5"/>
                </a:solidFill>
                <a:latin typeface="Computer Says No" panose="00000400000000000000"/>
                <a:sym typeface="+mn-ea"/>
              </a:rPr>
              <a:t>05</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31" name="TextBox 11"/>
          <p:cNvSpPr txBox="1"/>
          <p:nvPr/>
        </p:nvSpPr>
        <p:spPr>
          <a:xfrm>
            <a:off x="9971405" y="3619500"/>
            <a:ext cx="848995" cy="812800"/>
          </a:xfrm>
          <a:prstGeom prst="rect">
            <a:avLst/>
          </a:prstGeom>
        </p:spPr>
        <p:txBody>
          <a:bodyPr lIns="0" tIns="0" rIns="0" bIns="0" rtlCol="0" anchor="t">
            <a:noAutofit/>
          </a:bodyPr>
          <a:lstStyle/>
          <a:p>
            <a:pPr marL="0" lvl="0" indent="0" algn="ctr">
              <a:lnSpc>
                <a:spcPts val="7695"/>
              </a:lnSpc>
              <a:spcBef>
                <a:spcPct val="0"/>
              </a:spcBef>
            </a:pPr>
            <a:r>
              <a:rPr lang="en-IN" altLang="en-US" sz="8800">
                <a:solidFill>
                  <a:srgbClr val="40B8F5"/>
                </a:solidFill>
                <a:latin typeface="Computer Says No" panose="00000400000000000000"/>
                <a:sym typeface="+mn-ea"/>
              </a:rPr>
              <a:t>06</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32" name="TextBox 11"/>
          <p:cNvSpPr txBox="1"/>
          <p:nvPr/>
        </p:nvSpPr>
        <p:spPr>
          <a:xfrm>
            <a:off x="11811000" y="3619500"/>
            <a:ext cx="848995" cy="812800"/>
          </a:xfrm>
          <a:prstGeom prst="rect">
            <a:avLst/>
          </a:prstGeom>
        </p:spPr>
        <p:txBody>
          <a:bodyPr lIns="0" tIns="0" rIns="0" bIns="0" rtlCol="0" anchor="t">
            <a:noAutofit/>
          </a:bodyPr>
          <a:lstStyle/>
          <a:p>
            <a:pPr marL="0" lvl="0" indent="0" algn="ctr">
              <a:lnSpc>
                <a:spcPts val="7695"/>
              </a:lnSpc>
              <a:spcBef>
                <a:spcPct val="0"/>
              </a:spcBef>
            </a:pPr>
            <a:r>
              <a:rPr lang="en-IN" altLang="en-US" sz="8800">
                <a:solidFill>
                  <a:srgbClr val="40B8F5"/>
                </a:solidFill>
                <a:latin typeface="Computer Says No" panose="00000400000000000000"/>
                <a:sym typeface="+mn-ea"/>
              </a:rPr>
              <a:t>07</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33" name="Freeform 9"/>
          <p:cNvSpPr/>
          <p:nvPr/>
        </p:nvSpPr>
        <p:spPr>
          <a:xfrm>
            <a:off x="15240294" y="339092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TextBox 11"/>
          <p:cNvSpPr txBox="1"/>
          <p:nvPr/>
        </p:nvSpPr>
        <p:spPr>
          <a:xfrm>
            <a:off x="13629005" y="3619500"/>
            <a:ext cx="848995" cy="812800"/>
          </a:xfrm>
          <a:prstGeom prst="rect">
            <a:avLst/>
          </a:prstGeom>
        </p:spPr>
        <p:txBody>
          <a:bodyPr lIns="0" tIns="0" rIns="0" bIns="0" rtlCol="0" anchor="t">
            <a:noAutofit/>
          </a:bodyPr>
          <a:p>
            <a:pPr marL="0" lvl="0" indent="0" algn="ctr">
              <a:lnSpc>
                <a:spcPts val="7695"/>
              </a:lnSpc>
              <a:spcBef>
                <a:spcPct val="0"/>
              </a:spcBef>
            </a:pPr>
            <a:r>
              <a:rPr lang="en-IN" altLang="en-US" sz="8800">
                <a:solidFill>
                  <a:srgbClr val="40B8F5"/>
                </a:solidFill>
                <a:latin typeface="Computer Says No" panose="00000400000000000000"/>
                <a:sym typeface="+mn-ea"/>
              </a:rPr>
              <a:t>08</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38" name="AutoShape 18"/>
          <p:cNvSpPr/>
          <p:nvPr/>
        </p:nvSpPr>
        <p:spPr>
          <a:xfrm>
            <a:off x="5391150" y="4103370"/>
            <a:ext cx="647700" cy="15240"/>
          </a:xfrm>
          <a:prstGeom prst="line">
            <a:avLst/>
          </a:prstGeom>
          <a:ln w="47625" cap="rnd">
            <a:solidFill>
              <a:srgbClr val="5CE5F8"/>
            </a:solidFill>
            <a:prstDash val="sysDot"/>
            <a:headEnd type="none" w="sm" len="sm"/>
            <a:tailEnd type="none" w="sm" len="sm"/>
          </a:ln>
        </p:spPr>
      </p:sp>
      <p:sp>
        <p:nvSpPr>
          <p:cNvPr id="40" name="AutoShape 18"/>
          <p:cNvSpPr/>
          <p:nvPr/>
        </p:nvSpPr>
        <p:spPr>
          <a:xfrm flipV="1">
            <a:off x="9037320" y="4000500"/>
            <a:ext cx="765175" cy="11430"/>
          </a:xfrm>
          <a:prstGeom prst="line">
            <a:avLst/>
          </a:prstGeom>
          <a:ln w="47625" cap="rnd">
            <a:solidFill>
              <a:srgbClr val="5CE5F8"/>
            </a:solidFill>
            <a:prstDash val="sysDot"/>
            <a:headEnd type="none" w="sm" len="sm"/>
            <a:tailEnd type="none" w="sm" len="sm"/>
          </a:ln>
        </p:spPr>
      </p:sp>
      <p:sp>
        <p:nvSpPr>
          <p:cNvPr id="41" name="AutoShape 18"/>
          <p:cNvSpPr/>
          <p:nvPr/>
        </p:nvSpPr>
        <p:spPr>
          <a:xfrm>
            <a:off x="11045825" y="4011930"/>
            <a:ext cx="579755" cy="635"/>
          </a:xfrm>
          <a:prstGeom prst="line">
            <a:avLst/>
          </a:prstGeom>
          <a:ln w="47625" cap="rnd">
            <a:solidFill>
              <a:srgbClr val="5CE5F8"/>
            </a:solidFill>
            <a:prstDash val="sysDot"/>
            <a:headEnd type="none" w="sm" len="sm"/>
            <a:tailEnd type="none" w="sm" len="sm"/>
          </a:ln>
        </p:spPr>
      </p:sp>
      <p:sp>
        <p:nvSpPr>
          <p:cNvPr id="42" name="AutoShape 18"/>
          <p:cNvSpPr/>
          <p:nvPr/>
        </p:nvSpPr>
        <p:spPr>
          <a:xfrm>
            <a:off x="12954000" y="4007485"/>
            <a:ext cx="542290" cy="4445"/>
          </a:xfrm>
          <a:prstGeom prst="line">
            <a:avLst/>
          </a:prstGeom>
          <a:ln w="47625" cap="rnd">
            <a:solidFill>
              <a:srgbClr val="5CE5F8"/>
            </a:solidFill>
            <a:prstDash val="sysDot"/>
            <a:headEnd type="none" w="sm" len="sm"/>
            <a:tailEnd type="none" w="sm" len="sm"/>
          </a:ln>
        </p:spPr>
      </p:sp>
      <p:sp>
        <p:nvSpPr>
          <p:cNvPr id="43" name="AutoShape 18"/>
          <p:cNvSpPr/>
          <p:nvPr/>
        </p:nvSpPr>
        <p:spPr>
          <a:xfrm flipV="1">
            <a:off x="16500475" y="3976370"/>
            <a:ext cx="629920" cy="24130"/>
          </a:xfrm>
          <a:prstGeom prst="line">
            <a:avLst/>
          </a:prstGeom>
          <a:ln w="47625" cap="rnd">
            <a:solidFill>
              <a:srgbClr val="5CE5F8"/>
            </a:solidFill>
            <a:prstDash val="sysDot"/>
            <a:headEnd type="none" w="sm" len="sm"/>
            <a:tailEnd type="none" w="sm" len="sm"/>
          </a:ln>
        </p:spPr>
      </p:sp>
      <p:sp>
        <p:nvSpPr>
          <p:cNvPr id="44" name="AutoShape 19"/>
          <p:cNvSpPr/>
          <p:nvPr/>
        </p:nvSpPr>
        <p:spPr>
          <a:xfrm>
            <a:off x="793115" y="4686300"/>
            <a:ext cx="5715" cy="772795"/>
          </a:xfrm>
          <a:prstGeom prst="line">
            <a:avLst/>
          </a:prstGeom>
          <a:ln w="47625" cap="rnd">
            <a:solidFill>
              <a:srgbClr val="5CE5F8"/>
            </a:solidFill>
            <a:prstDash val="sysDot"/>
            <a:headEnd type="none" w="sm" len="sm"/>
            <a:tailEnd type="none" w="sm" len="sm"/>
          </a:ln>
        </p:spPr>
      </p:sp>
      <p:sp>
        <p:nvSpPr>
          <p:cNvPr id="45" name="AutoShape 18"/>
          <p:cNvSpPr/>
          <p:nvPr/>
        </p:nvSpPr>
        <p:spPr>
          <a:xfrm flipH="1" flipV="1">
            <a:off x="2776855" y="4686300"/>
            <a:ext cx="20320" cy="950595"/>
          </a:xfrm>
          <a:prstGeom prst="line">
            <a:avLst/>
          </a:prstGeom>
          <a:ln w="47625" cap="rnd">
            <a:solidFill>
              <a:srgbClr val="5CE5F8"/>
            </a:solidFill>
            <a:prstDash val="sysDot"/>
            <a:headEnd type="none" w="sm" len="sm"/>
            <a:tailEnd type="none" w="sm" len="sm"/>
          </a:ln>
        </p:spPr>
      </p:sp>
      <p:sp>
        <p:nvSpPr>
          <p:cNvPr id="48" name="AutoShape 18"/>
          <p:cNvSpPr/>
          <p:nvPr/>
        </p:nvSpPr>
        <p:spPr>
          <a:xfrm flipH="1" flipV="1">
            <a:off x="14110970" y="4686300"/>
            <a:ext cx="13970" cy="3308985"/>
          </a:xfrm>
          <a:prstGeom prst="line">
            <a:avLst/>
          </a:prstGeom>
          <a:ln w="47625" cap="rnd">
            <a:solidFill>
              <a:srgbClr val="5CE5F8"/>
            </a:solidFill>
            <a:prstDash val="sysDot"/>
            <a:headEnd type="none" w="sm" len="sm"/>
            <a:tailEnd type="none" w="sm" len="sm"/>
          </a:ln>
        </p:spPr>
      </p:sp>
      <p:sp>
        <p:nvSpPr>
          <p:cNvPr id="49" name="AutoShape 18"/>
          <p:cNvSpPr/>
          <p:nvPr/>
        </p:nvSpPr>
        <p:spPr>
          <a:xfrm flipH="1" flipV="1">
            <a:off x="12268200" y="4686300"/>
            <a:ext cx="18415" cy="3054985"/>
          </a:xfrm>
          <a:prstGeom prst="line">
            <a:avLst/>
          </a:prstGeom>
          <a:ln w="47625" cap="rnd">
            <a:solidFill>
              <a:srgbClr val="5CE5F8"/>
            </a:solidFill>
            <a:prstDash val="sysDot"/>
            <a:headEnd type="none" w="sm" len="sm"/>
            <a:tailEnd type="none" w="sm" len="sm"/>
          </a:ln>
        </p:spPr>
      </p:sp>
      <p:sp>
        <p:nvSpPr>
          <p:cNvPr id="50" name="AutoShape 18"/>
          <p:cNvSpPr/>
          <p:nvPr/>
        </p:nvSpPr>
        <p:spPr>
          <a:xfrm flipH="1" flipV="1">
            <a:off x="10356850" y="4521200"/>
            <a:ext cx="41275" cy="3051810"/>
          </a:xfrm>
          <a:prstGeom prst="line">
            <a:avLst/>
          </a:prstGeom>
          <a:ln w="47625" cap="rnd">
            <a:solidFill>
              <a:srgbClr val="5CE5F8"/>
            </a:solidFill>
            <a:prstDash val="sysDot"/>
            <a:headEnd type="none" w="sm" len="sm"/>
            <a:tailEnd type="none" w="sm" len="sm"/>
          </a:ln>
        </p:spPr>
      </p:sp>
      <p:sp>
        <p:nvSpPr>
          <p:cNvPr id="51" name="AutoShape 18"/>
          <p:cNvSpPr/>
          <p:nvPr/>
        </p:nvSpPr>
        <p:spPr>
          <a:xfrm flipH="1" flipV="1">
            <a:off x="8382000" y="4726940"/>
            <a:ext cx="49530" cy="2477135"/>
          </a:xfrm>
          <a:prstGeom prst="line">
            <a:avLst/>
          </a:prstGeom>
          <a:ln w="47625" cap="rnd">
            <a:solidFill>
              <a:srgbClr val="5CE5F8"/>
            </a:solidFill>
            <a:prstDash val="sysDot"/>
            <a:headEnd type="none" w="sm" len="sm"/>
            <a:tailEnd type="none" w="sm" len="sm"/>
          </a:ln>
        </p:spPr>
      </p:sp>
      <p:sp>
        <p:nvSpPr>
          <p:cNvPr id="52" name="AutoShape 18"/>
          <p:cNvSpPr/>
          <p:nvPr/>
        </p:nvSpPr>
        <p:spPr>
          <a:xfrm flipH="1" flipV="1">
            <a:off x="15862935" y="4654550"/>
            <a:ext cx="50800" cy="3765550"/>
          </a:xfrm>
          <a:prstGeom prst="line">
            <a:avLst/>
          </a:prstGeom>
          <a:ln w="47625" cap="rnd">
            <a:solidFill>
              <a:srgbClr val="5CE5F8"/>
            </a:solidFill>
            <a:prstDash val="sysDot"/>
            <a:headEnd type="none" w="sm" len="sm"/>
            <a:tailEnd type="none" w="sm" len="sm"/>
          </a:ln>
        </p:spPr>
      </p:sp>
      <p:sp>
        <p:nvSpPr>
          <p:cNvPr id="53" name="AutoShape 18"/>
          <p:cNvSpPr/>
          <p:nvPr/>
        </p:nvSpPr>
        <p:spPr>
          <a:xfrm flipH="1" flipV="1">
            <a:off x="6555740" y="4686300"/>
            <a:ext cx="49530" cy="1976755"/>
          </a:xfrm>
          <a:prstGeom prst="line">
            <a:avLst/>
          </a:prstGeom>
          <a:ln w="47625" cap="rnd">
            <a:solidFill>
              <a:srgbClr val="5CE5F8"/>
            </a:solidFill>
            <a:prstDash val="sysDot"/>
            <a:headEnd type="none" w="sm" len="sm"/>
            <a:tailEnd type="none" w="sm" len="sm"/>
          </a:ln>
        </p:spPr>
      </p:sp>
      <p:sp>
        <p:nvSpPr>
          <p:cNvPr id="54" name="Text Box 53"/>
          <p:cNvSpPr txBox="1"/>
          <p:nvPr/>
        </p:nvSpPr>
        <p:spPr>
          <a:xfrm>
            <a:off x="1905000" y="5753100"/>
            <a:ext cx="2385060" cy="475615"/>
          </a:xfrm>
          <a:prstGeom prst="rect">
            <a:avLst/>
          </a:prstGeom>
          <a:noFill/>
        </p:spPr>
        <p:txBody>
          <a:bodyPr wrap="square" rtlCol="0">
            <a:spAutoFit/>
          </a:bodyPr>
          <a:p>
            <a:pPr algn="ctr">
              <a:lnSpc>
                <a:spcPts val="3000"/>
              </a:lnSpc>
            </a:pPr>
            <a:r>
              <a:rPr lang="en-IN" altLang="en-US" sz="2400" b="1">
                <a:solidFill>
                  <a:schemeClr val="bg1"/>
                </a:solidFill>
              </a:rPr>
              <a:t>Introduction</a:t>
            </a:r>
            <a:endParaRPr lang="en-IN" altLang="en-US" sz="2400" b="1">
              <a:solidFill>
                <a:schemeClr val="bg1"/>
              </a:solidFill>
            </a:endParaRPr>
          </a:p>
        </p:txBody>
      </p:sp>
      <p:sp>
        <p:nvSpPr>
          <p:cNvPr id="55" name="Text Box 54"/>
          <p:cNvSpPr txBox="1"/>
          <p:nvPr/>
        </p:nvSpPr>
        <p:spPr>
          <a:xfrm>
            <a:off x="4055110" y="6134100"/>
            <a:ext cx="1983740" cy="460375"/>
          </a:xfrm>
          <a:prstGeom prst="rect">
            <a:avLst/>
          </a:prstGeom>
          <a:noFill/>
        </p:spPr>
        <p:txBody>
          <a:bodyPr wrap="square" rtlCol="0">
            <a:spAutoFit/>
          </a:bodyPr>
          <a:p>
            <a:r>
              <a:rPr lang="en-IN" altLang="en-US" sz="2400" b="1">
                <a:solidFill>
                  <a:schemeClr val="bg1"/>
                </a:solidFill>
              </a:rPr>
              <a:t>Objective</a:t>
            </a:r>
            <a:endParaRPr lang="en-IN" altLang="en-US" sz="2400" b="1">
              <a:solidFill>
                <a:schemeClr val="bg1"/>
              </a:solidFill>
            </a:endParaRPr>
          </a:p>
        </p:txBody>
      </p:sp>
      <p:sp>
        <p:nvSpPr>
          <p:cNvPr id="56" name="Text Box 55"/>
          <p:cNvSpPr txBox="1"/>
          <p:nvPr/>
        </p:nvSpPr>
        <p:spPr>
          <a:xfrm>
            <a:off x="5715000" y="6743700"/>
            <a:ext cx="2292985" cy="829945"/>
          </a:xfrm>
          <a:prstGeom prst="rect">
            <a:avLst/>
          </a:prstGeom>
          <a:noFill/>
        </p:spPr>
        <p:txBody>
          <a:bodyPr wrap="square" rtlCol="0">
            <a:spAutoFit/>
          </a:bodyPr>
          <a:p>
            <a:r>
              <a:rPr lang="en-IN" altLang="en-US" sz="2400" b="1">
                <a:solidFill>
                  <a:schemeClr val="bg1"/>
                </a:solidFill>
              </a:rPr>
              <a:t>Methodology</a:t>
            </a:r>
            <a:endParaRPr lang="en-IN" altLang="en-US" sz="2400" b="1">
              <a:solidFill>
                <a:schemeClr val="bg1"/>
              </a:solidFill>
            </a:endParaRPr>
          </a:p>
          <a:p>
            <a:endParaRPr lang="en-IN" altLang="en-US" sz="2400" b="1">
              <a:solidFill>
                <a:schemeClr val="bg1"/>
              </a:solidFill>
            </a:endParaRPr>
          </a:p>
        </p:txBody>
      </p:sp>
      <p:sp>
        <p:nvSpPr>
          <p:cNvPr id="57" name="Text Box 56"/>
          <p:cNvSpPr txBox="1"/>
          <p:nvPr/>
        </p:nvSpPr>
        <p:spPr>
          <a:xfrm>
            <a:off x="7731760" y="7277100"/>
            <a:ext cx="2070735" cy="829945"/>
          </a:xfrm>
          <a:prstGeom prst="rect">
            <a:avLst/>
          </a:prstGeom>
          <a:noFill/>
        </p:spPr>
        <p:txBody>
          <a:bodyPr wrap="square" rtlCol="0">
            <a:spAutoFit/>
          </a:bodyPr>
          <a:p>
            <a:r>
              <a:rPr lang="en-IN" altLang="en-US" sz="2400" b="1">
                <a:solidFill>
                  <a:schemeClr val="bg1"/>
                </a:solidFill>
              </a:rPr>
              <a:t>Working</a:t>
            </a:r>
            <a:endParaRPr lang="en-IN" altLang="en-US" sz="2400" b="1">
              <a:solidFill>
                <a:schemeClr val="bg1"/>
              </a:solidFill>
            </a:endParaRPr>
          </a:p>
          <a:p>
            <a:r>
              <a:rPr lang="en-IN" altLang="en-US" sz="2400" b="1">
                <a:solidFill>
                  <a:schemeClr val="bg1"/>
                </a:solidFill>
              </a:rPr>
              <a:t>Flow</a:t>
            </a:r>
            <a:endParaRPr lang="en-IN" altLang="en-US" sz="2400" b="1">
              <a:solidFill>
                <a:schemeClr val="bg1"/>
              </a:solidFill>
            </a:endParaRPr>
          </a:p>
        </p:txBody>
      </p:sp>
      <p:sp>
        <p:nvSpPr>
          <p:cNvPr id="58" name="Text Box 57"/>
          <p:cNvSpPr txBox="1"/>
          <p:nvPr/>
        </p:nvSpPr>
        <p:spPr>
          <a:xfrm>
            <a:off x="9802495" y="7590155"/>
            <a:ext cx="2495550" cy="829945"/>
          </a:xfrm>
          <a:prstGeom prst="rect">
            <a:avLst/>
          </a:prstGeom>
          <a:noFill/>
        </p:spPr>
        <p:txBody>
          <a:bodyPr wrap="square" rtlCol="0">
            <a:spAutoFit/>
          </a:bodyPr>
          <a:p>
            <a:r>
              <a:rPr lang="en-IN" altLang="en-US" sz="2400" b="1">
                <a:solidFill>
                  <a:schemeClr val="bg1"/>
                </a:solidFill>
              </a:rPr>
              <a:t>Libraries </a:t>
            </a:r>
            <a:endParaRPr lang="en-IN" altLang="en-US" sz="2400" b="1">
              <a:solidFill>
                <a:schemeClr val="bg1"/>
              </a:solidFill>
            </a:endParaRPr>
          </a:p>
          <a:p>
            <a:r>
              <a:rPr lang="en-IN" altLang="en-US" sz="2400" b="1">
                <a:solidFill>
                  <a:schemeClr val="bg1"/>
                </a:solidFill>
              </a:rPr>
              <a:t>Used</a:t>
            </a:r>
            <a:endParaRPr lang="en-IN" altLang="en-US" sz="2400" b="1">
              <a:solidFill>
                <a:schemeClr val="bg1"/>
              </a:solidFill>
            </a:endParaRPr>
          </a:p>
        </p:txBody>
      </p:sp>
      <p:sp>
        <p:nvSpPr>
          <p:cNvPr id="59" name="Text Box 58"/>
          <p:cNvSpPr txBox="1"/>
          <p:nvPr/>
        </p:nvSpPr>
        <p:spPr>
          <a:xfrm>
            <a:off x="10172065" y="6896100"/>
            <a:ext cx="6096000" cy="368300"/>
          </a:xfrm>
          <a:prstGeom prst="rect">
            <a:avLst/>
          </a:prstGeom>
          <a:noFill/>
        </p:spPr>
        <p:txBody>
          <a:bodyPr wrap="square" rtlCol="0">
            <a:spAutoFit/>
          </a:bodyPr>
          <a:p>
            <a:endParaRPr lang="en-US"/>
          </a:p>
        </p:txBody>
      </p:sp>
      <p:sp>
        <p:nvSpPr>
          <p:cNvPr id="60" name="Text Box 59"/>
          <p:cNvSpPr txBox="1"/>
          <p:nvPr/>
        </p:nvSpPr>
        <p:spPr>
          <a:xfrm>
            <a:off x="11534775" y="7810500"/>
            <a:ext cx="1965325" cy="829945"/>
          </a:xfrm>
          <a:prstGeom prst="rect">
            <a:avLst/>
          </a:prstGeom>
          <a:noFill/>
        </p:spPr>
        <p:txBody>
          <a:bodyPr wrap="square" rtlCol="0">
            <a:spAutoFit/>
          </a:bodyPr>
          <a:p>
            <a:r>
              <a:rPr lang="en-IN" altLang="en-US" sz="2400" b="1">
                <a:solidFill>
                  <a:schemeClr val="bg1"/>
                </a:solidFill>
              </a:rPr>
              <a:t>Layers of Keras Used</a:t>
            </a:r>
            <a:endParaRPr lang="en-IN" altLang="en-US" sz="2400" b="1">
              <a:solidFill>
                <a:schemeClr val="bg1"/>
              </a:solidFill>
            </a:endParaRPr>
          </a:p>
        </p:txBody>
      </p:sp>
      <p:sp>
        <p:nvSpPr>
          <p:cNvPr id="61" name="Text Box 60"/>
          <p:cNvSpPr txBox="1"/>
          <p:nvPr/>
        </p:nvSpPr>
        <p:spPr>
          <a:xfrm>
            <a:off x="13456285" y="8039100"/>
            <a:ext cx="1707515" cy="829945"/>
          </a:xfrm>
          <a:prstGeom prst="rect">
            <a:avLst/>
          </a:prstGeom>
          <a:noFill/>
        </p:spPr>
        <p:txBody>
          <a:bodyPr wrap="square" rtlCol="0">
            <a:spAutoFit/>
          </a:bodyPr>
          <a:p>
            <a:r>
              <a:rPr lang="en-IN" altLang="en-US" sz="2400" b="1">
                <a:solidFill>
                  <a:schemeClr val="bg1"/>
                </a:solidFill>
              </a:rPr>
              <a:t>Result </a:t>
            </a:r>
            <a:endParaRPr lang="en-IN" altLang="en-US" sz="2400" b="1">
              <a:solidFill>
                <a:schemeClr val="bg1"/>
              </a:solidFill>
            </a:endParaRPr>
          </a:p>
          <a:p>
            <a:r>
              <a:rPr lang="en-IN" altLang="en-US" sz="2400" b="1">
                <a:solidFill>
                  <a:schemeClr val="bg1"/>
                </a:solidFill>
              </a:rPr>
              <a:t>Analysis</a:t>
            </a:r>
            <a:endParaRPr lang="en-IN" altLang="en-US" sz="2400" b="1">
              <a:solidFill>
                <a:schemeClr val="bg1"/>
              </a:solidFill>
            </a:endParaRPr>
          </a:p>
        </p:txBody>
      </p:sp>
      <p:sp>
        <p:nvSpPr>
          <p:cNvPr id="62" name="Text Box 61"/>
          <p:cNvSpPr txBox="1"/>
          <p:nvPr/>
        </p:nvSpPr>
        <p:spPr>
          <a:xfrm>
            <a:off x="15163800" y="8569325"/>
            <a:ext cx="1594485" cy="460375"/>
          </a:xfrm>
          <a:prstGeom prst="rect">
            <a:avLst/>
          </a:prstGeom>
          <a:noFill/>
        </p:spPr>
        <p:txBody>
          <a:bodyPr wrap="square" rtlCol="0">
            <a:spAutoFit/>
          </a:bodyPr>
          <a:p>
            <a:r>
              <a:rPr lang="en-IN" altLang="en-US" sz="2400" b="1">
                <a:solidFill>
                  <a:schemeClr val="bg1"/>
                </a:solidFill>
              </a:rPr>
              <a:t>Conclusion</a:t>
            </a:r>
            <a:endParaRPr lang="en-IN" altLang="en-US" sz="2400" b="1">
              <a:solidFill>
                <a:schemeClr val="bg1"/>
              </a:solidFill>
            </a:endParaRPr>
          </a:p>
        </p:txBody>
      </p:sp>
      <p:sp>
        <p:nvSpPr>
          <p:cNvPr id="63" name="AutoShape 19"/>
          <p:cNvSpPr/>
          <p:nvPr/>
        </p:nvSpPr>
        <p:spPr>
          <a:xfrm>
            <a:off x="4758690" y="4803140"/>
            <a:ext cx="34290" cy="1370330"/>
          </a:xfrm>
          <a:prstGeom prst="line">
            <a:avLst/>
          </a:prstGeom>
          <a:ln w="47625" cap="rnd">
            <a:solidFill>
              <a:srgbClr val="5CE5F8"/>
            </a:solidFill>
            <a:prstDash val="sysDot"/>
            <a:headEnd type="none" w="sm" len="sm"/>
            <a:tailEnd type="none" w="sm" len="sm"/>
          </a:ln>
        </p:spPr>
      </p:sp>
      <p:sp>
        <p:nvSpPr>
          <p:cNvPr id="64" name="Freeform 6"/>
          <p:cNvSpPr/>
          <p:nvPr/>
        </p:nvSpPr>
        <p:spPr>
          <a:xfrm>
            <a:off x="76200" y="38100"/>
            <a:ext cx="3497580" cy="2719705"/>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5" name="Freeform 19"/>
          <p:cNvSpPr/>
          <p:nvPr/>
        </p:nvSpPr>
        <p:spPr>
          <a:xfrm>
            <a:off x="1280063" y="647774"/>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6" name="AutoShape 18"/>
          <p:cNvSpPr/>
          <p:nvPr/>
        </p:nvSpPr>
        <p:spPr>
          <a:xfrm>
            <a:off x="7204075" y="4099560"/>
            <a:ext cx="647700" cy="15240"/>
          </a:xfrm>
          <a:prstGeom prst="line">
            <a:avLst/>
          </a:prstGeom>
          <a:ln w="47625" cap="rnd">
            <a:solidFill>
              <a:srgbClr val="5CE5F8"/>
            </a:solidFill>
            <a:prstDash val="sysDot"/>
            <a:headEnd type="none" w="sm" len="sm"/>
            <a:tailEnd type="none" w="sm" len="sm"/>
          </a:ln>
        </p:spPr>
      </p:sp>
      <p:sp>
        <p:nvSpPr>
          <p:cNvPr id="67" name="AutoShape 18"/>
          <p:cNvSpPr/>
          <p:nvPr/>
        </p:nvSpPr>
        <p:spPr>
          <a:xfrm flipV="1">
            <a:off x="14782800" y="3987800"/>
            <a:ext cx="629920" cy="24130"/>
          </a:xfrm>
          <a:prstGeom prst="line">
            <a:avLst/>
          </a:prstGeom>
          <a:ln w="47625" cap="rnd">
            <a:solidFill>
              <a:srgbClr val="5CE5F8"/>
            </a:solidFill>
            <a:prstDash val="sysDot"/>
            <a:headEnd type="none" w="sm" len="sm"/>
            <a:tailEnd type="none" w="sm" len="sm"/>
          </a:ln>
        </p:spPr>
      </p:sp>
      <p:sp>
        <p:nvSpPr>
          <p:cNvPr id="72" name="TextBox 11"/>
          <p:cNvSpPr txBox="1"/>
          <p:nvPr/>
        </p:nvSpPr>
        <p:spPr>
          <a:xfrm>
            <a:off x="15419070" y="3619500"/>
            <a:ext cx="848995" cy="812800"/>
          </a:xfrm>
          <a:prstGeom prst="rect">
            <a:avLst/>
          </a:prstGeom>
        </p:spPr>
        <p:txBody>
          <a:bodyPr lIns="0" tIns="0" rIns="0" bIns="0" rtlCol="0" anchor="t">
            <a:noAutofit/>
          </a:bodyPr>
          <a:p>
            <a:pPr marL="0" lvl="0" indent="0" algn="ctr">
              <a:lnSpc>
                <a:spcPts val="7695"/>
              </a:lnSpc>
              <a:spcBef>
                <a:spcPct val="0"/>
              </a:spcBef>
            </a:pPr>
            <a:r>
              <a:rPr lang="en-IN" altLang="en-US" sz="8800">
                <a:solidFill>
                  <a:srgbClr val="40B8F5"/>
                </a:solidFill>
                <a:latin typeface="Computer Says No" panose="00000400000000000000"/>
                <a:sym typeface="+mn-ea"/>
              </a:rPr>
              <a:t>09</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73" name="TextBox 11"/>
          <p:cNvSpPr txBox="1"/>
          <p:nvPr/>
        </p:nvSpPr>
        <p:spPr>
          <a:xfrm>
            <a:off x="17297400" y="3619500"/>
            <a:ext cx="848995" cy="812800"/>
          </a:xfrm>
          <a:prstGeom prst="rect">
            <a:avLst/>
          </a:prstGeom>
        </p:spPr>
        <p:txBody>
          <a:bodyPr lIns="0" tIns="0" rIns="0" bIns="0" rtlCol="0" anchor="t">
            <a:noAutofit/>
          </a:bodyPr>
          <a:p>
            <a:pPr marL="0" lvl="0" indent="0" algn="ctr">
              <a:lnSpc>
                <a:spcPts val="7695"/>
              </a:lnSpc>
              <a:spcBef>
                <a:spcPct val="0"/>
              </a:spcBef>
            </a:pPr>
            <a:r>
              <a:rPr lang="en-IN" altLang="en-US" sz="8800">
                <a:solidFill>
                  <a:srgbClr val="40B8F5"/>
                </a:solidFill>
                <a:latin typeface="Computer Says No" panose="00000400000000000000"/>
                <a:sym typeface="+mn-ea"/>
              </a:rPr>
              <a:t>10</a:t>
            </a:r>
            <a:endParaRPr lang="en-IN" altLang="en-US" sz="8800">
              <a:solidFill>
                <a:srgbClr val="40B8F5"/>
              </a:solidFill>
              <a:latin typeface="Computer Says No" panose="00000400000000000000"/>
              <a:sym typeface="+mn-ea"/>
            </a:endParaRPr>
          </a:p>
          <a:p>
            <a:pPr marL="0" lvl="0" indent="0" algn="ctr">
              <a:lnSpc>
                <a:spcPts val="7695"/>
              </a:lnSpc>
              <a:spcBef>
                <a:spcPct val="0"/>
              </a:spcBef>
            </a:pPr>
            <a:endParaRPr lang="en-IN" altLang="en-US" sz="8800">
              <a:solidFill>
                <a:srgbClr val="40B8F5"/>
              </a:solidFill>
              <a:latin typeface="Computer Says No" panose="00000400000000000000"/>
            </a:endParaRPr>
          </a:p>
        </p:txBody>
      </p:sp>
      <p:sp>
        <p:nvSpPr>
          <p:cNvPr id="74" name="Freeform 9"/>
          <p:cNvSpPr/>
          <p:nvPr/>
        </p:nvSpPr>
        <p:spPr>
          <a:xfrm>
            <a:off x="17028454" y="3394730"/>
            <a:ext cx="1260000" cy="1260000"/>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5" name="AutoShape 18"/>
          <p:cNvSpPr/>
          <p:nvPr/>
        </p:nvSpPr>
        <p:spPr>
          <a:xfrm flipH="1" flipV="1">
            <a:off x="17678400" y="4610100"/>
            <a:ext cx="22860" cy="4350385"/>
          </a:xfrm>
          <a:prstGeom prst="line">
            <a:avLst/>
          </a:prstGeom>
          <a:ln w="47625" cap="rnd">
            <a:solidFill>
              <a:srgbClr val="5CE5F8"/>
            </a:solidFill>
            <a:prstDash val="sysDot"/>
            <a:headEnd type="none" w="sm" len="sm"/>
            <a:tailEnd type="none" w="sm" len="sm"/>
          </a:ln>
        </p:spPr>
      </p:sp>
      <p:sp>
        <p:nvSpPr>
          <p:cNvPr id="76" name="Text Box 75"/>
          <p:cNvSpPr txBox="1"/>
          <p:nvPr/>
        </p:nvSpPr>
        <p:spPr>
          <a:xfrm>
            <a:off x="16758285" y="9029700"/>
            <a:ext cx="1613535" cy="460375"/>
          </a:xfrm>
          <a:prstGeom prst="rect">
            <a:avLst/>
          </a:prstGeom>
          <a:noFill/>
        </p:spPr>
        <p:txBody>
          <a:bodyPr wrap="square" rtlCol="0">
            <a:spAutoFit/>
          </a:bodyPr>
          <a:p>
            <a:r>
              <a:rPr lang="en-IN" altLang="en-US" sz="2400" b="1">
                <a:solidFill>
                  <a:schemeClr val="bg1"/>
                </a:solidFill>
              </a:rPr>
              <a:t>References</a:t>
            </a:r>
            <a:endParaRPr lang="en-IN" altLang="en-US" sz="2400" b="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38000">
              <a:srgbClr val="5527F5">
                <a:alpha val="100000"/>
              </a:srgbClr>
            </a:gs>
            <a:gs pos="100000">
              <a:srgbClr val="131FA8">
                <a:alpha val="100000"/>
              </a:srgbClr>
            </a:gs>
          </a:gsLst>
          <a:lin ang="10800000"/>
        </a:gradFill>
        <a:effectLst/>
      </p:bgPr>
    </p:bg>
    <p:spTree>
      <p:nvGrpSpPr>
        <p:cNvPr id="1" name=""/>
        <p:cNvGrpSpPr/>
        <p:nvPr/>
      </p:nvGrpSpPr>
      <p:grpSpPr>
        <a:xfrm>
          <a:off x="0" y="0"/>
          <a:ext cx="0" cy="0"/>
          <a:chOff x="0" y="0"/>
          <a:chExt cx="0" cy="0"/>
        </a:xfrm>
      </p:grpSpPr>
      <p:sp>
        <p:nvSpPr>
          <p:cNvPr id="12" name="Freeform 2"/>
          <p:cNvSpPr/>
          <p:nvPr/>
        </p:nvSpPr>
        <p:spPr>
          <a:xfrm>
            <a:off x="0" y="-38100"/>
            <a:ext cx="3857625" cy="3222625"/>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1"/>
            <a:stretch>
              <a:fillRect/>
            </a:stretch>
          </a:blipFill>
        </p:spPr>
      </p:sp>
      <p:sp>
        <p:nvSpPr>
          <p:cNvPr id="13" name="Text Box 12"/>
          <p:cNvSpPr txBox="1"/>
          <p:nvPr/>
        </p:nvSpPr>
        <p:spPr>
          <a:xfrm>
            <a:off x="6705600" y="1257300"/>
            <a:ext cx="4274185" cy="1346200"/>
          </a:xfrm>
          <a:prstGeom prst="rect">
            <a:avLst/>
          </a:prstGeom>
          <a:noFill/>
        </p:spPr>
        <p:txBody>
          <a:bodyPr wrap="square" rtlCol="0" anchor="t">
            <a:noAutofit/>
          </a:bodyPr>
          <a:p>
            <a:pPr algn="ctr">
              <a:lnSpc>
                <a:spcPts val="3000"/>
              </a:lnSpc>
            </a:pPr>
            <a:r>
              <a:rPr lang="en-IN" altLang="en-US" sz="6000" b="1">
                <a:solidFill>
                  <a:srgbClr val="FFFFFF"/>
                </a:solidFill>
                <a:latin typeface="Poppins Light" panose="00000400000000000000"/>
                <a:sym typeface="+mn-ea"/>
              </a:rPr>
              <a:t>Abstract</a:t>
            </a:r>
            <a:endParaRPr lang="en-IN" altLang="en-US" sz="6000" b="1">
              <a:solidFill>
                <a:srgbClr val="FFFFFF"/>
              </a:solidFill>
              <a:latin typeface="Poppins Light" panose="00000400000000000000"/>
              <a:sym typeface="+mn-ea"/>
            </a:endParaRPr>
          </a:p>
        </p:txBody>
      </p:sp>
      <p:sp>
        <p:nvSpPr>
          <p:cNvPr id="14" name="Text Box 13"/>
          <p:cNvSpPr txBox="1"/>
          <p:nvPr/>
        </p:nvSpPr>
        <p:spPr>
          <a:xfrm>
            <a:off x="4191000" y="1866900"/>
            <a:ext cx="13220065" cy="7539355"/>
          </a:xfrm>
          <a:prstGeom prst="rect">
            <a:avLst/>
          </a:prstGeom>
          <a:noFill/>
        </p:spPr>
        <p:txBody>
          <a:bodyPr wrap="square" rtlCol="0">
            <a:spAutoFit/>
          </a:bodyPr>
          <a:p>
            <a:r>
              <a:rPr lang="en-US" sz="4400">
                <a:solidFill>
                  <a:schemeClr val="bg1"/>
                </a:solidFill>
              </a:rPr>
              <a:t>With the rise of deepfake technology, distinguishing authentic multimedia content from manipulated media has become increasingly challenging. This paper presents a concise summary of recent advancements in utilizing machine learning for deepfake detection. Various methodologies, including CNNs, RNNs, and GANs, are explored, alongside discussions on feature selection, dataset choices, and evaluation metrics. The paper also highlights ongoing challenges and future directions in the field, emphasizing the urgency for robust solutions against the spread of synthetic media.</a:t>
            </a:r>
            <a:endParaRPr lang="en-US" sz="4400">
              <a:solidFill>
                <a:schemeClr val="bg1"/>
              </a:solidFill>
            </a:endParaRPr>
          </a:p>
        </p:txBody>
      </p:sp>
      <p:sp>
        <p:nvSpPr>
          <p:cNvPr id="15" name="Freeform 12"/>
          <p:cNvSpPr/>
          <p:nvPr/>
        </p:nvSpPr>
        <p:spPr>
          <a:xfrm>
            <a:off x="-152400" y="7179945"/>
            <a:ext cx="3597275" cy="3107055"/>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2"/>
            <a:stretch>
              <a:fillRect/>
            </a:stretch>
          </a:blipFill>
        </p:spPr>
      </p:sp>
      <p:sp>
        <p:nvSpPr>
          <p:cNvPr id="17" name="Freeform 9"/>
          <p:cNvSpPr/>
          <p:nvPr/>
        </p:nvSpPr>
        <p:spPr>
          <a:xfrm>
            <a:off x="16459046" y="266639"/>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Box 1"/>
          <p:cNvSpPr txBox="1"/>
          <p:nvPr/>
        </p:nvSpPr>
        <p:spPr>
          <a:xfrm>
            <a:off x="5410200" y="1028700"/>
            <a:ext cx="6838315" cy="944245"/>
          </a:xfrm>
          <a:prstGeom prst="rect">
            <a:avLst/>
          </a:prstGeom>
          <a:noFill/>
        </p:spPr>
        <p:txBody>
          <a:bodyPr wrap="square" rtlCol="0" anchor="t">
            <a:noAutofit/>
          </a:bodyPr>
          <a:p>
            <a:pPr algn="ctr">
              <a:lnSpc>
                <a:spcPts val="3000"/>
              </a:lnSpc>
            </a:pPr>
            <a:r>
              <a:rPr lang="en-IN" altLang="en-US" sz="6000" b="1">
                <a:solidFill>
                  <a:schemeClr val="bg1"/>
                </a:solidFill>
                <a:sym typeface="+mn-ea"/>
              </a:rPr>
              <a:t>INTRODUCTION</a:t>
            </a:r>
            <a:endParaRPr lang="en-IN" altLang="en-US" sz="6000" b="1">
              <a:solidFill>
                <a:schemeClr val="bg1"/>
              </a:solidFill>
              <a:sym typeface="+mn-ea"/>
            </a:endParaRPr>
          </a:p>
        </p:txBody>
      </p:sp>
      <p:sp>
        <p:nvSpPr>
          <p:cNvPr id="3" name="Text Box 2"/>
          <p:cNvSpPr txBox="1"/>
          <p:nvPr/>
        </p:nvSpPr>
        <p:spPr>
          <a:xfrm>
            <a:off x="1143000" y="2171700"/>
            <a:ext cx="15923895" cy="7724775"/>
          </a:xfrm>
          <a:prstGeom prst="rect">
            <a:avLst/>
          </a:prstGeom>
          <a:noFill/>
        </p:spPr>
        <p:txBody>
          <a:bodyPr wrap="square" rtlCol="0">
            <a:noAutofit/>
          </a:bodyPr>
          <a:p>
            <a:pPr marL="457200" indent="-457200">
              <a:buFont typeface="Arial" panose="020B0604020202020204" pitchFamily="34" charset="0"/>
              <a:buChar char="•"/>
            </a:pPr>
            <a:r>
              <a:rPr lang="en-US" sz="3200" b="1">
                <a:solidFill>
                  <a:schemeClr val="bg1"/>
                </a:solidFill>
              </a:rPr>
              <a:t>Rise of Deepfake Technology: </a:t>
            </a:r>
            <a:r>
              <a:rPr lang="en-US" sz="3200">
                <a:solidFill>
                  <a:schemeClr val="bg1"/>
                </a:solidFill>
              </a:rPr>
              <a:t>Introduction to the growing prevalence of deepfake technology in generating manipulated multimedia content.</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Concerns and Challenges: </a:t>
            </a:r>
            <a:r>
              <a:rPr lang="en-US" sz="3200">
                <a:solidFill>
                  <a:schemeClr val="bg1"/>
                </a:solidFill>
              </a:rPr>
              <a:t>Discussion on the implications and challenges posed by deepfakes, including their potential to spread misinformation and deceive viewers.</a:t>
            </a:r>
            <a:endParaRPr lang="en-US" sz="3200">
              <a:solidFill>
                <a:schemeClr val="bg1"/>
              </a:solidFill>
            </a:endParaRPr>
          </a:p>
          <a:p>
            <a:pPr marL="457200" indent="-457200">
              <a:buFont typeface="Arial" panose="020B0604020202020204" pitchFamily="34" charset="0"/>
              <a:buChar char="•"/>
            </a:pPr>
            <a:endParaRPr lang="en-US" sz="3200">
              <a:solidFill>
                <a:schemeClr val="bg1"/>
              </a:solidFill>
            </a:endParaRPr>
          </a:p>
          <a:p>
            <a:pPr marL="457200" indent="-457200">
              <a:buFont typeface="Arial" panose="020B0604020202020204" pitchFamily="34" charset="0"/>
              <a:buChar char="•"/>
            </a:pPr>
            <a:r>
              <a:rPr lang="en-US" sz="3200" b="1">
                <a:solidFill>
                  <a:schemeClr val="bg1"/>
                </a:solidFill>
              </a:rPr>
              <a:t>Importance of Detection:</a:t>
            </a:r>
            <a:r>
              <a:rPr lang="en-US" sz="3200">
                <a:solidFill>
                  <a:schemeClr val="bg1"/>
                </a:solidFill>
              </a:rPr>
              <a:t> Emphasizing the critical need for effective deepfake detection methods to maintain the authenticity and trustworthiness of multimedia c</a:t>
            </a:r>
            <a:r>
              <a:rPr lang="en-US" sz="3200" b="1">
                <a:solidFill>
                  <a:schemeClr val="bg1"/>
                </a:solidFill>
              </a:rPr>
              <a:t>ontent.</a:t>
            </a:r>
            <a:endParaRPr lang="en-US" sz="3200" b="1">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Leveraging Machine Learning: </a:t>
            </a:r>
            <a:r>
              <a:rPr lang="en-US" sz="3200">
                <a:solidFill>
                  <a:schemeClr val="bg1"/>
                </a:solidFill>
              </a:rPr>
              <a:t>Introduction to the utilization of machine learning techniques for deepfake detection, highlighting its potential in addressing this pressing issue.</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Overview of Presentation: </a:t>
            </a:r>
            <a:r>
              <a:rPr lang="en-US" sz="3200">
                <a:solidFill>
                  <a:schemeClr val="bg1"/>
                </a:solidFill>
              </a:rPr>
              <a:t>Brief outline of the presentation's focus on exploring various machine learning approaches, including CNNs, RNNs, and GANs, for detecting deepfakes.</a:t>
            </a:r>
            <a:endParaRPr lang="en-US" sz="3200">
              <a:solidFill>
                <a:schemeClr val="bg1"/>
              </a:solidFill>
            </a:endParaRPr>
          </a:p>
          <a:p>
            <a:pPr marL="457200" indent="-457200">
              <a:buFont typeface="Arial" panose="020B0604020202020204" pitchFamily="34" charset="0"/>
              <a:buChar char="•"/>
            </a:pPr>
            <a:endParaRPr lang="en-US" sz="3200" b="1"/>
          </a:p>
          <a:p>
            <a:pPr marL="457200" indent="-457200">
              <a:buFont typeface="Arial" panose="020B0604020202020204" pitchFamily="34" charset="0"/>
              <a:buChar char="•"/>
            </a:pPr>
            <a:endParaRPr lang="en-US" sz="3200" b="1"/>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 name="Freeform 2"/>
          <p:cNvSpPr/>
          <p:nvPr/>
        </p:nvSpPr>
        <p:spPr>
          <a:xfrm>
            <a:off x="-2540" y="-53340"/>
            <a:ext cx="3879215" cy="2159635"/>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1"/>
            <a:stretch>
              <a:fillRect/>
            </a:stretch>
          </a:blipFill>
        </p:spPr>
      </p:sp>
      <p:sp>
        <p:nvSpPr>
          <p:cNvPr id="7" name="Freeform 7"/>
          <p:cNvSpPr/>
          <p:nvPr/>
        </p:nvSpPr>
        <p:spPr>
          <a:xfrm>
            <a:off x="12344400" y="38100"/>
            <a:ext cx="6052820" cy="1584960"/>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96365" y="-38100"/>
            <a:ext cx="4191635" cy="3775075"/>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1"/>
            <a:stretch>
              <a:fillRect/>
            </a:stretch>
          </a:blipFill>
        </p:spPr>
      </p:sp>
      <p:sp>
        <p:nvSpPr>
          <p:cNvPr id="8" name="Text Box 7"/>
          <p:cNvSpPr txBox="1"/>
          <p:nvPr/>
        </p:nvSpPr>
        <p:spPr>
          <a:xfrm>
            <a:off x="5638800" y="800100"/>
            <a:ext cx="4804410" cy="1938020"/>
          </a:xfrm>
          <a:prstGeom prst="rect">
            <a:avLst/>
          </a:prstGeom>
          <a:noFill/>
        </p:spPr>
        <p:txBody>
          <a:bodyPr wrap="square" rtlCol="0">
            <a:spAutoFit/>
          </a:bodyPr>
          <a:p>
            <a:r>
              <a:rPr lang="en-IN" altLang="en-US" sz="6000" b="1">
                <a:solidFill>
                  <a:schemeClr val="bg1"/>
                </a:solidFill>
              </a:rPr>
              <a:t>OBJECTIVE</a:t>
            </a:r>
            <a:endParaRPr lang="en-IN" altLang="en-US" sz="6000" b="1">
              <a:solidFill>
                <a:schemeClr val="bg1"/>
              </a:solidFill>
            </a:endParaRPr>
          </a:p>
          <a:p>
            <a:endParaRPr lang="en-US" sz="6000" b="1"/>
          </a:p>
        </p:txBody>
      </p:sp>
      <p:sp>
        <p:nvSpPr>
          <p:cNvPr id="9" name="Text Box 8"/>
          <p:cNvSpPr txBox="1"/>
          <p:nvPr/>
        </p:nvSpPr>
        <p:spPr>
          <a:xfrm>
            <a:off x="762000" y="1485900"/>
            <a:ext cx="16702405" cy="7970520"/>
          </a:xfrm>
          <a:prstGeom prst="rect">
            <a:avLst/>
          </a:prstGeom>
          <a:noFill/>
        </p:spPr>
        <p:txBody>
          <a:bodyPr wrap="square" rtlCol="0">
            <a:spAutoFit/>
          </a:bodyPr>
          <a:p>
            <a:endParaRPr lang="en-US" sz="3200"/>
          </a:p>
          <a:p>
            <a:endParaRPr lang="en-US" sz="3200"/>
          </a:p>
          <a:p>
            <a:pPr marL="457200" indent="-457200">
              <a:buFont typeface="Arial" panose="020B0604020202020204" pitchFamily="34" charset="0"/>
              <a:buChar char="•"/>
            </a:pPr>
            <a:r>
              <a:rPr lang="en-US" sz="3200" b="1">
                <a:solidFill>
                  <a:schemeClr val="bg1"/>
                </a:solidFill>
              </a:rPr>
              <a:t>Develop Robust Detection Methods: </a:t>
            </a:r>
            <a:r>
              <a:rPr lang="en-US" sz="3200">
                <a:solidFill>
                  <a:schemeClr val="bg1"/>
                </a:solidFill>
              </a:rPr>
              <a:t>To create and refine machine learning-based algorithms capable of accurately identifying deepfake content across various multimedia formats.</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Enhance Detection Accuracy:</a:t>
            </a:r>
            <a:r>
              <a:rPr lang="en-US" sz="3200">
                <a:solidFill>
                  <a:schemeClr val="bg1"/>
                </a:solidFill>
              </a:rPr>
              <a:t> Improve the precision and reliability of deepfake detection techniques to effectively differentiate between authentic and manipulated media.</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Address Emerging Threats: </a:t>
            </a:r>
            <a:r>
              <a:rPr lang="en-US" sz="3200">
                <a:solidFill>
                  <a:schemeClr val="bg1"/>
                </a:solidFill>
              </a:rPr>
              <a:t>Stay abreast of evolving deepfake technologies and anticipate future challenges by continuously updating detection methodologies and strategies.</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Foster Trust and Integrity: </a:t>
            </a:r>
            <a:r>
              <a:rPr lang="en-US" sz="3200">
                <a:solidFill>
                  <a:schemeClr val="bg1"/>
                </a:solidFill>
              </a:rPr>
              <a:t>Promote transparency and accountability in multimedia content by establishing trustworthy mechanisms for detecting and flagging deepfakes.</a:t>
            </a:r>
            <a:endParaRPr lang="en-US" sz="3200">
              <a:solidFill>
                <a:schemeClr val="bg1"/>
              </a:solidFill>
            </a:endParaRPr>
          </a:p>
          <a:p>
            <a:pPr marL="457200" indent="-457200">
              <a:buFont typeface="Arial" panose="020B0604020202020204" pitchFamily="34" charset="0"/>
              <a:buChar char="•"/>
            </a:pPr>
            <a:endParaRPr lang="en-US" sz="3200">
              <a:solidFill>
                <a:schemeClr val="bg1"/>
              </a:solidFill>
            </a:endParaRPr>
          </a:p>
          <a:p>
            <a:pPr marL="457200" indent="-457200">
              <a:buFont typeface="Arial" panose="020B0604020202020204" pitchFamily="34" charset="0"/>
              <a:buChar char="•"/>
            </a:pPr>
            <a:r>
              <a:rPr lang="en-US" sz="3200" b="1">
                <a:solidFill>
                  <a:schemeClr val="bg1"/>
                </a:solidFill>
              </a:rPr>
              <a:t> Empower Stakeholders: </a:t>
            </a:r>
            <a:r>
              <a:rPr lang="en-US" sz="3200">
                <a:solidFill>
                  <a:schemeClr val="bg1"/>
                </a:solidFill>
              </a:rPr>
              <a:t>Equip users, content creators, and platforms with tools and resources to identify and mitigate the impact of deepfake dissemination on digital ecosystems.</a:t>
            </a:r>
            <a:endParaRPr lang="en-US" sz="3200">
              <a:solidFill>
                <a:schemeClr val="bg1"/>
              </a:solidFill>
            </a:endParaRPr>
          </a:p>
        </p:txBody>
      </p:sp>
      <p:sp>
        <p:nvSpPr>
          <p:cNvPr id="10" name="Freeform 6"/>
          <p:cNvSpPr/>
          <p:nvPr/>
        </p:nvSpPr>
        <p:spPr>
          <a:xfrm>
            <a:off x="-152400" y="-114300"/>
            <a:ext cx="3198495" cy="2661285"/>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2649461" y="310"/>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1"/>
            <a:stretch>
              <a:fillRect/>
            </a:stretch>
          </a:blipFill>
        </p:spPr>
      </p:sp>
      <p:sp>
        <p:nvSpPr>
          <p:cNvPr id="13" name="Text Box 12"/>
          <p:cNvSpPr txBox="1"/>
          <p:nvPr/>
        </p:nvSpPr>
        <p:spPr>
          <a:xfrm>
            <a:off x="6116955" y="518160"/>
            <a:ext cx="7820660" cy="1291590"/>
          </a:xfrm>
          <a:prstGeom prst="rect">
            <a:avLst/>
          </a:prstGeom>
          <a:noFill/>
        </p:spPr>
        <p:txBody>
          <a:bodyPr wrap="square" rtlCol="0">
            <a:spAutoFit/>
          </a:bodyPr>
          <a:p>
            <a:r>
              <a:rPr lang="en-IN" altLang="en-US" sz="6000" b="1">
                <a:solidFill>
                  <a:schemeClr val="bg1"/>
                </a:solidFill>
                <a:sym typeface="+mn-ea"/>
              </a:rPr>
              <a:t>METHODOLOGY</a:t>
            </a:r>
            <a:endParaRPr lang="en-IN" altLang="en-US" b="1">
              <a:solidFill>
                <a:schemeClr val="bg1"/>
              </a:solidFill>
            </a:endParaRPr>
          </a:p>
          <a:p>
            <a:endParaRPr lang="en-US"/>
          </a:p>
        </p:txBody>
      </p:sp>
      <p:sp>
        <p:nvSpPr>
          <p:cNvPr id="14" name="Text Box 13"/>
          <p:cNvSpPr txBox="1"/>
          <p:nvPr/>
        </p:nvSpPr>
        <p:spPr>
          <a:xfrm>
            <a:off x="274320" y="1333500"/>
            <a:ext cx="17738725" cy="8401685"/>
          </a:xfrm>
          <a:prstGeom prst="rect">
            <a:avLst/>
          </a:prstGeom>
          <a:noFill/>
        </p:spPr>
        <p:txBody>
          <a:bodyPr wrap="square" rtlCol="0">
            <a:spAutoFit/>
          </a:bodyPr>
          <a:p>
            <a:endParaRPr lang="en-US" sz="2800"/>
          </a:p>
          <a:p>
            <a:pPr marL="457200" indent="-457200">
              <a:buFont typeface="Arial" panose="020B0604020202020204" pitchFamily="34" charset="0"/>
              <a:buChar char="•"/>
            </a:pPr>
            <a:r>
              <a:rPr lang="en-US" sz="3200" b="1">
                <a:solidFill>
                  <a:schemeClr val="bg1"/>
                </a:solidFill>
              </a:rPr>
              <a:t> Data Collection: </a:t>
            </a:r>
            <a:r>
              <a:rPr lang="en-US" sz="3200">
                <a:solidFill>
                  <a:schemeClr val="bg1"/>
                </a:solidFill>
              </a:rPr>
              <a:t>Gather diverse datasets containing both authentic and deepfake content.</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Preprocessing: </a:t>
            </a:r>
            <a:r>
              <a:rPr lang="en-US" sz="3200">
                <a:solidFill>
                  <a:schemeClr val="bg1"/>
                </a:solidFill>
              </a:rPr>
              <a:t>Standardize and preprocess data for uniformity and quality.</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Feature Extraction: </a:t>
            </a:r>
            <a:r>
              <a:rPr lang="en-US" sz="3200">
                <a:solidFill>
                  <a:schemeClr val="bg1"/>
                </a:solidFill>
              </a:rPr>
              <a:t>Extract relevant features like facial landmarks and statistical attributes.</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Model Selection: </a:t>
            </a:r>
            <a:r>
              <a:rPr lang="en-US" sz="3200">
                <a:solidFill>
                  <a:schemeClr val="bg1"/>
                </a:solidFill>
              </a:rPr>
              <a:t>Choose appropriate machine learning models such as CNNs, RNNs, or GANs.</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Training: </a:t>
            </a:r>
            <a:r>
              <a:rPr lang="en-US" sz="3200">
                <a:solidFill>
                  <a:schemeClr val="bg1"/>
                </a:solidFill>
              </a:rPr>
              <a:t>Train models using preprocessed data, employing techniques like transfer learning.</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Evaluation: </a:t>
            </a:r>
            <a:r>
              <a:rPr lang="en-US" sz="3200">
                <a:solidFill>
                  <a:schemeClr val="bg1"/>
                </a:solidFill>
              </a:rPr>
              <a:t>Assess performance using metrics like accuracy, precision, recall, and F1-score.</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Refinement: </a:t>
            </a:r>
            <a:r>
              <a:rPr lang="en-US" sz="3200">
                <a:solidFill>
                  <a:schemeClr val="bg1"/>
                </a:solidFill>
              </a:rPr>
              <a:t>Fine-tune model parameters and adjust feature selection criteria based on evaluation </a:t>
            </a:r>
            <a:r>
              <a:rPr lang="en-IN" altLang="en-US" sz="3200">
                <a:solidFill>
                  <a:schemeClr val="bg1"/>
                </a:solidFill>
              </a:rPr>
              <a:t> </a:t>
            </a:r>
            <a:endParaRPr lang="en-IN" altLang="en-US" sz="3200">
              <a:solidFill>
                <a:schemeClr val="bg1"/>
              </a:solidFill>
            </a:endParaRPr>
          </a:p>
          <a:p>
            <a:pPr indent="0">
              <a:buFont typeface="Arial" panose="020B0604020202020204" pitchFamily="34" charset="0"/>
              <a:buNone/>
            </a:pPr>
            <a:r>
              <a:rPr lang="en-IN" altLang="en-US" sz="3200">
                <a:solidFill>
                  <a:schemeClr val="bg1"/>
                </a:solidFill>
              </a:rPr>
              <a:t>                              </a:t>
            </a:r>
            <a:r>
              <a:rPr lang="en-US" sz="3200">
                <a:solidFill>
                  <a:schemeClr val="bg1"/>
                </a:solidFill>
                <a:sym typeface="+mn-ea"/>
              </a:rPr>
              <a:t>results.</a:t>
            </a:r>
            <a:endParaRPr lang="en-US" sz="3200">
              <a:solidFill>
                <a:schemeClr val="bg1"/>
              </a:solidFill>
            </a:endParaRPr>
          </a:p>
          <a:p>
            <a:pPr marL="457200" indent="-457200">
              <a:buFont typeface="Arial" panose="020B0604020202020204" pitchFamily="34" charset="0"/>
              <a:buChar char="•"/>
            </a:pPr>
            <a:endParaRPr lang="en-US" sz="3200" b="1">
              <a:solidFill>
                <a:schemeClr val="bg1"/>
              </a:solidFill>
            </a:endParaRPr>
          </a:p>
          <a:p>
            <a:pPr marL="457200" indent="-457200">
              <a:buFont typeface="Arial" panose="020B0604020202020204" pitchFamily="34" charset="0"/>
              <a:buChar char="•"/>
            </a:pPr>
            <a:r>
              <a:rPr lang="en-US" sz="3200" b="1">
                <a:solidFill>
                  <a:schemeClr val="bg1"/>
                </a:solidFill>
              </a:rPr>
              <a:t> Validation: </a:t>
            </a:r>
            <a:r>
              <a:rPr lang="en-US" sz="3200">
                <a:solidFill>
                  <a:schemeClr val="bg1"/>
                </a:solidFill>
              </a:rPr>
              <a:t>Validate methodology through real-world testing and comparison with existing approaches</a:t>
            </a:r>
            <a:r>
              <a:rPr lang="en-US" sz="2800">
                <a:solidFill>
                  <a:schemeClr val="bg1"/>
                </a:solidFill>
              </a:rPr>
              <a:t>.</a:t>
            </a:r>
            <a:endParaRPr lang="en-US" sz="2800">
              <a:solidFill>
                <a:schemeClr val="bg1"/>
              </a:solidFill>
            </a:endParaRPr>
          </a:p>
        </p:txBody>
      </p:sp>
      <p:sp>
        <p:nvSpPr>
          <p:cNvPr id="15" name="Freeform 3"/>
          <p:cNvSpPr/>
          <p:nvPr/>
        </p:nvSpPr>
        <p:spPr>
          <a:xfrm>
            <a:off x="0" y="133985"/>
            <a:ext cx="4342765" cy="1565910"/>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6" name="Text Box 5"/>
          <p:cNvSpPr txBox="1"/>
          <p:nvPr/>
        </p:nvSpPr>
        <p:spPr>
          <a:xfrm>
            <a:off x="5614035" y="402590"/>
            <a:ext cx="6654165" cy="1014730"/>
          </a:xfrm>
          <a:prstGeom prst="rect">
            <a:avLst/>
          </a:prstGeom>
          <a:noFill/>
        </p:spPr>
        <p:txBody>
          <a:bodyPr wrap="square" rtlCol="0">
            <a:spAutoFit/>
          </a:bodyPr>
          <a:p>
            <a:r>
              <a:rPr lang="en-IN" altLang="en-US" sz="6000" b="1">
                <a:solidFill>
                  <a:schemeClr val="bg1"/>
                </a:solidFill>
              </a:rPr>
              <a:t>WORKING FLOW</a:t>
            </a:r>
            <a:endParaRPr lang="en-IN" altLang="en-US" sz="6000" b="1">
              <a:solidFill>
                <a:schemeClr val="bg1"/>
              </a:solidFill>
            </a:endParaRPr>
          </a:p>
        </p:txBody>
      </p:sp>
      <p:sp>
        <p:nvSpPr>
          <p:cNvPr id="7" name="Freeform 6"/>
          <p:cNvSpPr/>
          <p:nvPr/>
        </p:nvSpPr>
        <p:spPr>
          <a:xfrm flipH="1">
            <a:off x="13941425" y="-38100"/>
            <a:ext cx="4346575" cy="2529205"/>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2" name="Text Box 1"/>
          <p:cNvSpPr txBox="1"/>
          <p:nvPr/>
        </p:nvSpPr>
        <p:spPr>
          <a:xfrm>
            <a:off x="2133600" y="1907540"/>
            <a:ext cx="10922000" cy="583565"/>
          </a:xfrm>
          <a:prstGeom prst="rect">
            <a:avLst/>
          </a:prstGeom>
          <a:noFill/>
        </p:spPr>
        <p:txBody>
          <a:bodyPr wrap="square" rtlCol="0">
            <a:spAutoFit/>
          </a:bodyPr>
          <a:p>
            <a:r>
              <a:rPr lang="en-US" sz="3200" b="1">
                <a:solidFill>
                  <a:schemeClr val="bg1"/>
                </a:solidFill>
              </a:rPr>
              <a:t>Understanding the Deepfake Workflow</a:t>
            </a:r>
            <a:endParaRPr lang="en-US" sz="3200" b="1">
              <a:solidFill>
                <a:schemeClr val="bg1"/>
              </a:solidFill>
            </a:endParaRPr>
          </a:p>
        </p:txBody>
      </p:sp>
      <p:sp>
        <p:nvSpPr>
          <p:cNvPr id="4" name="Text Box 3"/>
          <p:cNvSpPr txBox="1"/>
          <p:nvPr/>
        </p:nvSpPr>
        <p:spPr>
          <a:xfrm>
            <a:off x="525145" y="2972435"/>
            <a:ext cx="17381855" cy="7477760"/>
          </a:xfrm>
          <a:prstGeom prst="rect">
            <a:avLst/>
          </a:prstGeom>
          <a:noFill/>
        </p:spPr>
        <p:txBody>
          <a:bodyPr wrap="square" rtlCol="0">
            <a:spAutoFit/>
          </a:bodyPr>
          <a:p>
            <a:r>
              <a:rPr lang="en-IN" altLang="en-US" sz="3200" b="1">
                <a:solidFill>
                  <a:schemeClr val="bg1"/>
                </a:solidFill>
              </a:rPr>
              <a:t>1. </a:t>
            </a:r>
            <a:r>
              <a:rPr lang="en-US" sz="3200" b="1">
                <a:solidFill>
                  <a:schemeClr val="bg1"/>
                </a:solidFill>
              </a:rPr>
              <a:t>Data Collection:</a:t>
            </a:r>
            <a:endParaRPr lang="en-US" sz="3200" b="1">
              <a:solidFill>
                <a:schemeClr val="bg1"/>
              </a:solidFill>
            </a:endParaRPr>
          </a:p>
          <a:p>
            <a:endParaRPr lang="en-US" sz="3200" b="1">
              <a:solidFill>
                <a:schemeClr val="bg1"/>
              </a:solidFill>
            </a:endParaRPr>
          </a:p>
          <a:p>
            <a:pPr marL="457200" indent="-457200">
              <a:buFont typeface="Arial" panose="020B0604020202020204" pitchFamily="34" charset="0"/>
              <a:buChar char="•"/>
            </a:pPr>
            <a:r>
              <a:rPr lang="en-US" sz="3200">
                <a:solidFill>
                  <a:schemeClr val="bg1"/>
                </a:solidFill>
              </a:rPr>
              <a:t>The heart of any deepfake lies in large datasets of images or videos featuring the target person whose likeness is to be manipulated.</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The more data (different angles, lighting conditions, expressions), the more realistic the ultimate deepfake.</a:t>
            </a:r>
            <a:endParaRPr lang="en-US" sz="3200">
              <a:solidFill>
                <a:schemeClr val="bg1"/>
              </a:solidFill>
            </a:endParaRPr>
          </a:p>
          <a:p>
            <a:endParaRPr lang="en-US" sz="3200" b="1">
              <a:solidFill>
                <a:schemeClr val="bg1"/>
              </a:solidFill>
            </a:endParaRPr>
          </a:p>
          <a:p>
            <a:r>
              <a:rPr lang="en-IN" altLang="en-US" sz="3200" b="1">
                <a:solidFill>
                  <a:schemeClr val="bg1"/>
                </a:solidFill>
              </a:rPr>
              <a:t>2. </a:t>
            </a:r>
            <a:r>
              <a:rPr lang="en-US" sz="3200" b="1">
                <a:solidFill>
                  <a:schemeClr val="bg1"/>
                </a:solidFill>
              </a:rPr>
              <a:t>Autoencoders:</a:t>
            </a:r>
            <a:endParaRPr lang="en-US" sz="3200" b="1">
              <a:solidFill>
                <a:schemeClr val="bg1"/>
              </a:solidFill>
            </a:endParaRPr>
          </a:p>
          <a:p>
            <a:endParaRPr lang="en-US" sz="3200" b="1">
              <a:solidFill>
                <a:schemeClr val="bg1"/>
              </a:solidFill>
            </a:endParaRPr>
          </a:p>
          <a:p>
            <a:pPr marL="457200" indent="-457200">
              <a:buFont typeface="Arial" panose="020B0604020202020204" pitchFamily="34" charset="0"/>
              <a:buChar char="•"/>
            </a:pPr>
            <a:r>
              <a:rPr lang="en-US" sz="3200">
                <a:solidFill>
                  <a:schemeClr val="bg1"/>
                </a:solidFill>
              </a:rPr>
              <a:t>Encoder: This neural network compresses the input image/video into a compact representation called an 'encoding' or 'latent representation'. It focuses on extracting the essential features of the target person's face.</a:t>
            </a:r>
            <a:endParaRPr lang="en-US" sz="3200">
              <a:solidFill>
                <a:schemeClr val="bg1"/>
              </a:solidFill>
            </a:endParaRPr>
          </a:p>
          <a:p>
            <a:pPr marL="457200" indent="-457200">
              <a:buFont typeface="Arial" panose="020B0604020202020204" pitchFamily="34" charset="0"/>
              <a:buChar char="•"/>
            </a:pPr>
            <a:r>
              <a:rPr lang="en-US" sz="3200">
                <a:solidFill>
                  <a:schemeClr val="bg1"/>
                </a:solidFill>
              </a:rPr>
              <a:t>Decoder: This neural network takes the encoding and attempts to reconstruct the original image/video. It learns how to generate a face that closely resembles the target face.</a:t>
            </a:r>
            <a:endParaRPr lang="en-US" sz="3200">
              <a:solidFill>
                <a:schemeClr val="bg1"/>
              </a:solidFill>
            </a:endParaRPr>
          </a:p>
          <a:p>
            <a:endParaRPr lang="en-US" sz="3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6"/>
          <p:cNvSpPr/>
          <p:nvPr/>
        </p:nvSpPr>
        <p:spPr>
          <a:xfrm flipH="1">
            <a:off x="13941425" y="-38100"/>
            <a:ext cx="4346575" cy="2529205"/>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1"/>
            <a:stretch>
              <a:fillRect/>
            </a:stretch>
          </a:blipFill>
        </p:spPr>
      </p:sp>
      <p:sp>
        <p:nvSpPr>
          <p:cNvPr id="2" name="Text Box 1"/>
          <p:cNvSpPr txBox="1"/>
          <p:nvPr/>
        </p:nvSpPr>
        <p:spPr>
          <a:xfrm>
            <a:off x="272415" y="105410"/>
            <a:ext cx="15119985" cy="10325735"/>
          </a:xfrm>
          <a:prstGeom prst="rect">
            <a:avLst/>
          </a:prstGeom>
          <a:noFill/>
        </p:spPr>
        <p:txBody>
          <a:bodyPr wrap="square" rtlCol="0">
            <a:noAutofit/>
          </a:bodyPr>
          <a:p>
            <a:r>
              <a:rPr lang="en-US" sz="3200" b="1">
                <a:solidFill>
                  <a:schemeClr val="bg1"/>
                </a:solidFill>
              </a:rPr>
              <a:t>Adversarial Training:</a:t>
            </a:r>
            <a:endParaRPr lang="en-US" sz="3200" b="1">
              <a:solidFill>
                <a:schemeClr val="bg1"/>
              </a:solidFill>
            </a:endParaRPr>
          </a:p>
          <a:p>
            <a:pPr>
              <a:lnSpc>
                <a:spcPct val="100000"/>
              </a:lnSpc>
            </a:pPr>
            <a:endParaRPr lang="en-US" sz="3200" b="1">
              <a:solidFill>
                <a:schemeClr val="bg1"/>
              </a:solidFill>
            </a:endParaRPr>
          </a:p>
          <a:p>
            <a:pPr marL="457200" indent="-457200">
              <a:buFont typeface="Arial" panose="020B0604020202020204" pitchFamily="34" charset="0"/>
              <a:buChar char="•"/>
            </a:pPr>
            <a:r>
              <a:rPr lang="en-US" sz="3100">
                <a:solidFill>
                  <a:schemeClr val="bg1"/>
                </a:solidFill>
              </a:rPr>
              <a:t>Two Decoders: Deepfake systems use two decoders - one trained on the target person ('Decoder A') and one trained on a different person ('Decoder B').</a:t>
            </a:r>
            <a:endParaRPr lang="en-US" sz="3100">
              <a:solidFill>
                <a:schemeClr val="bg1"/>
              </a:solidFill>
            </a:endParaRPr>
          </a:p>
          <a:p>
            <a:pPr marL="457200" indent="-457200">
              <a:buFont typeface="Arial" panose="020B0604020202020204" pitchFamily="34" charset="0"/>
              <a:buChar char="•"/>
            </a:pPr>
            <a:r>
              <a:rPr lang="en-US" sz="3100">
                <a:solidFill>
                  <a:schemeClr val="bg1"/>
                </a:solidFill>
              </a:rPr>
              <a:t>Generator: This component is shared by both decoders. Its role is to take an encoding and pass it to the appropriate decoder.</a:t>
            </a:r>
            <a:endParaRPr lang="en-US" sz="3100">
              <a:solidFill>
                <a:schemeClr val="bg1"/>
              </a:solidFill>
            </a:endParaRPr>
          </a:p>
          <a:p>
            <a:pPr marL="457200" indent="-457200">
              <a:buFont typeface="Arial" panose="020B0604020202020204" pitchFamily="34" charset="0"/>
              <a:buChar char="•"/>
            </a:pPr>
            <a:r>
              <a:rPr lang="en-US" sz="3100">
                <a:solidFill>
                  <a:schemeClr val="bg1"/>
                </a:solidFill>
              </a:rPr>
              <a:t>Discriminator: This neural network aims to distinguish between real images/videos of the target and images/videos generated by the decoders.</a:t>
            </a:r>
            <a:endParaRPr lang="en-US" sz="3100">
              <a:solidFill>
                <a:schemeClr val="bg1"/>
              </a:solidFill>
            </a:endParaRPr>
          </a:p>
          <a:p>
            <a:pPr marL="457200" indent="-457200">
              <a:buFont typeface="Arial" panose="020B0604020202020204" pitchFamily="34" charset="0"/>
              <a:buChar char="•"/>
            </a:pPr>
            <a:r>
              <a:rPr lang="en-US" sz="3100">
                <a:solidFill>
                  <a:schemeClr val="bg1"/>
                </a:solidFill>
              </a:rPr>
              <a:t>Competition: The generator and the discriminator are locked in an adversarial game. The generator tries to fool the discriminator, while the discriminator improves its ability to spot fakes. This forces the generator to produce increasingly realistic deepfakes.</a:t>
            </a:r>
            <a:endParaRPr lang="en-US" sz="3100">
              <a:solidFill>
                <a:schemeClr val="bg1"/>
              </a:solidFill>
            </a:endParaRPr>
          </a:p>
          <a:p>
            <a:endParaRPr lang="en-US" sz="3200" b="1">
              <a:solidFill>
                <a:schemeClr val="bg1"/>
              </a:solidFill>
            </a:endParaRPr>
          </a:p>
          <a:p>
            <a:r>
              <a:rPr lang="en-US" sz="3200" b="1">
                <a:solidFill>
                  <a:schemeClr val="bg1"/>
                </a:solidFill>
              </a:rPr>
              <a:t>Face Swapping:</a:t>
            </a:r>
            <a:endParaRPr lang="en-US" sz="3200" b="1">
              <a:solidFill>
                <a:schemeClr val="bg1"/>
              </a:solidFill>
            </a:endParaRPr>
          </a:p>
          <a:p>
            <a:endParaRPr lang="en-US" sz="3200" b="1">
              <a:solidFill>
                <a:schemeClr val="bg1"/>
              </a:solidFill>
            </a:endParaRPr>
          </a:p>
          <a:p>
            <a:pPr marL="457200" indent="-457200">
              <a:buFont typeface="Arial" panose="020B0604020202020204" pitchFamily="34" charset="0"/>
              <a:buChar char="•"/>
            </a:pPr>
            <a:r>
              <a:rPr lang="en-US" sz="3100">
                <a:solidFill>
                  <a:schemeClr val="bg1"/>
                </a:solidFill>
              </a:rPr>
              <a:t>Encoding Extraction: An image or video of the person to be inserted into the deepfake has its face encoded.</a:t>
            </a:r>
            <a:endParaRPr lang="en-US" sz="3100">
              <a:solidFill>
                <a:schemeClr val="bg1"/>
              </a:solidFill>
            </a:endParaRPr>
          </a:p>
          <a:p>
            <a:pPr marL="457200" indent="-457200">
              <a:buFont typeface="Arial" panose="020B0604020202020204" pitchFamily="34" charset="0"/>
              <a:buChar char="•"/>
            </a:pPr>
            <a:r>
              <a:rPr lang="en-US" sz="3100">
                <a:solidFill>
                  <a:schemeClr val="bg1"/>
                </a:solidFill>
              </a:rPr>
              <a:t>Feeding the Encoding: This encoding is fed into the trained generator, along with the target decoder (Decoder A).</a:t>
            </a:r>
            <a:endParaRPr lang="en-US" sz="3100">
              <a:solidFill>
                <a:schemeClr val="bg1"/>
              </a:solidFill>
            </a:endParaRPr>
          </a:p>
          <a:p>
            <a:pPr marL="457200" indent="-457200">
              <a:buFont typeface="Arial" panose="020B0604020202020204" pitchFamily="34" charset="0"/>
              <a:buChar char="•"/>
            </a:pPr>
            <a:r>
              <a:rPr lang="en-US" sz="3100">
                <a:solidFill>
                  <a:schemeClr val="bg1"/>
                </a:solidFill>
              </a:rPr>
              <a:t>Output: The generator produces a new image or video frame where the original face has been replaced with the new person's face, realistically blending with the target's features and expressions.</a:t>
            </a:r>
            <a:endParaRPr lang="en-US" sz="31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48087" y="-190315"/>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4" name="Freeform 4"/>
          <p:cNvSpPr/>
          <p:nvPr/>
        </p:nvSpPr>
        <p:spPr>
          <a:xfrm rot="3091052">
            <a:off x="14960600" y="-690880"/>
            <a:ext cx="3677285" cy="3006725"/>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6" name="Text Box 5"/>
          <p:cNvSpPr txBox="1"/>
          <p:nvPr/>
        </p:nvSpPr>
        <p:spPr>
          <a:xfrm>
            <a:off x="5614035" y="402590"/>
            <a:ext cx="6654165" cy="1938020"/>
          </a:xfrm>
          <a:prstGeom prst="rect">
            <a:avLst/>
          </a:prstGeom>
          <a:noFill/>
        </p:spPr>
        <p:txBody>
          <a:bodyPr wrap="square" rtlCol="0">
            <a:spAutoFit/>
          </a:bodyPr>
          <a:p>
            <a:r>
              <a:rPr lang="en-IN" altLang="en-US" sz="6000" b="1">
                <a:solidFill>
                  <a:schemeClr val="bg1"/>
                </a:solidFill>
                <a:sym typeface="+mn-ea"/>
              </a:rPr>
              <a:t>Libraries Used</a:t>
            </a:r>
            <a:endParaRPr lang="en-IN" altLang="en-US" sz="6000" b="1">
              <a:solidFill>
                <a:schemeClr val="bg1"/>
              </a:solidFill>
            </a:endParaRPr>
          </a:p>
          <a:p>
            <a:endParaRPr lang="en-IN" altLang="en-US" sz="6000">
              <a:solidFill>
                <a:schemeClr val="bg1"/>
              </a:solidFill>
            </a:endParaRPr>
          </a:p>
        </p:txBody>
      </p:sp>
      <p:sp>
        <p:nvSpPr>
          <p:cNvPr id="2" name="Text Box 1"/>
          <p:cNvSpPr txBox="1"/>
          <p:nvPr/>
        </p:nvSpPr>
        <p:spPr>
          <a:xfrm>
            <a:off x="1029970" y="1409700"/>
            <a:ext cx="15886430" cy="8814435"/>
          </a:xfrm>
          <a:prstGeom prst="rect">
            <a:avLst/>
          </a:prstGeom>
          <a:noFill/>
        </p:spPr>
        <p:txBody>
          <a:bodyPr wrap="square" rtlCol="0">
            <a:noAutofit/>
          </a:bodyPr>
          <a:p>
            <a:r>
              <a:rPr lang="en-US" sz="3200">
                <a:solidFill>
                  <a:schemeClr val="bg1"/>
                </a:solidFill>
              </a:rPr>
              <a:t>These libraries cover the core tasks of data handling, feature extraction, model training, and deployment in deepfake detection using machine learning</a:t>
            </a:r>
            <a:r>
              <a:rPr lang="en-US">
                <a:solidFill>
                  <a:schemeClr val="bg1"/>
                </a:solidFill>
              </a:rPr>
              <a:t>.</a:t>
            </a:r>
            <a:endParaRPr lang="en-US">
              <a:solidFill>
                <a:schemeClr val="bg1"/>
              </a:solidFill>
            </a:endParaRPr>
          </a:p>
          <a:p>
            <a:endParaRPr lang="en-US">
              <a:solidFill>
                <a:schemeClr val="bg1"/>
              </a:solidFill>
            </a:endParaRPr>
          </a:p>
          <a:p>
            <a:pPr indent="0">
              <a:buFont typeface="Arial" panose="020B0604020202020204" pitchFamily="34" charset="0"/>
              <a:buNone/>
            </a:pPr>
            <a:r>
              <a:rPr lang="en-IN" altLang="en-US" sz="3200">
                <a:solidFill>
                  <a:schemeClr val="bg1"/>
                </a:solidFill>
              </a:rPr>
              <a:t>1. </a:t>
            </a:r>
            <a:r>
              <a:rPr lang="en-US" sz="3200">
                <a:solidFill>
                  <a:schemeClr val="bg1"/>
                </a:solidFill>
              </a:rPr>
              <a:t>Data Handling and Preprocessing:</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NumPy</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OpenCV</a:t>
            </a:r>
            <a:endParaRPr lang="en-US" sz="3200">
              <a:solidFill>
                <a:schemeClr val="bg1"/>
              </a:solidFill>
            </a:endParaRPr>
          </a:p>
          <a:p>
            <a:pPr indent="0">
              <a:buFont typeface="Arial" panose="020B0604020202020204" pitchFamily="34" charset="0"/>
              <a:buNone/>
            </a:pPr>
            <a:endParaRPr lang="en-US" sz="3200">
              <a:solidFill>
                <a:schemeClr val="bg1"/>
              </a:solidFill>
            </a:endParaRPr>
          </a:p>
          <a:p>
            <a:pPr indent="0">
              <a:buFont typeface="Arial" panose="020B0604020202020204" pitchFamily="34" charset="0"/>
              <a:buNone/>
            </a:pPr>
            <a:r>
              <a:rPr lang="en-IN" altLang="en-US" sz="3200">
                <a:solidFill>
                  <a:schemeClr val="bg1"/>
                </a:solidFill>
              </a:rPr>
              <a:t>2. </a:t>
            </a:r>
            <a:r>
              <a:rPr lang="en-US" sz="3200">
                <a:solidFill>
                  <a:schemeClr val="bg1"/>
                </a:solidFill>
              </a:rPr>
              <a:t>Feature Extraction:</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Dlib</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TensorFlow or PyTorch (for deep learning-based features</a:t>
            </a:r>
            <a:endParaRPr lang="en-US" sz="3200">
              <a:solidFill>
                <a:schemeClr val="bg1"/>
              </a:solidFill>
            </a:endParaRPr>
          </a:p>
          <a:p>
            <a:pPr indent="0">
              <a:buFont typeface="Arial" panose="020B0604020202020204" pitchFamily="34" charset="0"/>
              <a:buNone/>
            </a:pPr>
            <a:endParaRPr lang="en-US" sz="3200">
              <a:solidFill>
                <a:schemeClr val="bg1"/>
              </a:solidFill>
            </a:endParaRPr>
          </a:p>
          <a:p>
            <a:pPr indent="0">
              <a:buFont typeface="Arial" panose="020B0604020202020204" pitchFamily="34" charset="0"/>
              <a:buNone/>
            </a:pPr>
            <a:r>
              <a:rPr lang="en-IN" altLang="en-US" sz="3200">
                <a:solidFill>
                  <a:schemeClr val="bg1"/>
                </a:solidFill>
              </a:rPr>
              <a:t>3. </a:t>
            </a:r>
            <a:r>
              <a:rPr lang="en-US" sz="3200">
                <a:solidFill>
                  <a:schemeClr val="bg1"/>
                </a:solidFill>
              </a:rPr>
              <a:t>Model Selection and Training:</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TensorFlow or PyTorch</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Scikit-learn</a:t>
            </a:r>
            <a:endParaRPr lang="en-US" sz="3200">
              <a:solidFill>
                <a:schemeClr val="bg1"/>
              </a:solidFill>
            </a:endParaRPr>
          </a:p>
          <a:p>
            <a:pPr indent="0">
              <a:buFont typeface="Arial" panose="020B0604020202020204" pitchFamily="34" charset="0"/>
              <a:buNone/>
            </a:pPr>
            <a:endParaRPr lang="en-US" sz="3200">
              <a:solidFill>
                <a:schemeClr val="bg1"/>
              </a:solidFill>
            </a:endParaRPr>
          </a:p>
          <a:p>
            <a:pPr indent="0">
              <a:buFont typeface="Arial" panose="020B0604020202020204" pitchFamily="34" charset="0"/>
              <a:buNone/>
            </a:pPr>
            <a:r>
              <a:rPr lang="en-IN" altLang="en-US" sz="3200">
                <a:solidFill>
                  <a:schemeClr val="bg1"/>
                </a:solidFill>
              </a:rPr>
              <a:t>4. </a:t>
            </a:r>
            <a:r>
              <a:rPr lang="en-US" sz="3200">
                <a:solidFill>
                  <a:schemeClr val="bg1"/>
                </a:solidFill>
              </a:rPr>
              <a:t>Deployment:</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TensorFlow Serving or TensorFlow Lite</a:t>
            </a:r>
            <a:endParaRPr lang="en-US" sz="3200">
              <a:solidFill>
                <a:schemeClr val="bg1"/>
              </a:solidFill>
            </a:endParaRPr>
          </a:p>
          <a:p>
            <a:pPr marL="285750" indent="-285750">
              <a:buFont typeface="Arial" panose="020B0604020202020204" pitchFamily="34" charset="0"/>
              <a:buChar char="•"/>
            </a:pPr>
            <a:r>
              <a:rPr lang="en-US" sz="3200">
                <a:solidFill>
                  <a:schemeClr val="bg1"/>
                </a:solidFill>
              </a:rPr>
              <a:t>PyTorch Mobile</a:t>
            </a:r>
            <a:endParaRPr lang="en-US" sz="3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8366</Words>
  <Application>WPS Presentation</Application>
  <PresentationFormat>On-screen Show (4:3)</PresentationFormat>
  <Paragraphs>248</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Canva Sans Bold</vt:lpstr>
      <vt:lpstr>Yu Gothic UI Semibold</vt:lpstr>
      <vt:lpstr>Garamond</vt:lpstr>
      <vt:lpstr>Computer Says No</vt:lpstr>
      <vt:lpstr>Poppins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
  <cp:lastModifiedBy>KIIT</cp:lastModifiedBy>
  <cp:revision>14</cp:revision>
  <dcterms:created xsi:type="dcterms:W3CDTF">2006-08-16T00:00:00Z</dcterms:created>
  <dcterms:modified xsi:type="dcterms:W3CDTF">2024-04-10T17:21:50Z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C8ACB88D605B4C6098E2A83D6E25B854_13</vt:lpwstr>
  </property>
  <property fmtid="{D5CDD505-2E9C-101B-9397-08002B2CF9AE}" pid="3" name="KSOProductBuildVer">
    <vt:lpwstr>1033-12.2.0.13472</vt:lpwstr>
  </property>
</Properties>
</file>